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80" r:id="rId4"/>
    <p:sldId id="302" r:id="rId5"/>
    <p:sldId id="262" r:id="rId6"/>
    <p:sldId id="301" r:id="rId7"/>
    <p:sldId id="277" r:id="rId8"/>
    <p:sldId id="264" r:id="rId9"/>
    <p:sldId id="278" r:id="rId10"/>
    <p:sldId id="304" r:id="rId11"/>
    <p:sldId id="268" r:id="rId12"/>
    <p:sldId id="300" r:id="rId13"/>
    <p:sldId id="299" r:id="rId14"/>
    <p:sldId id="271" r:id="rId15"/>
    <p:sldId id="272" r:id="rId16"/>
    <p:sldId id="274" r:id="rId17"/>
    <p:sldId id="275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308" r:id="rId26"/>
    <p:sldId id="289" r:id="rId27"/>
    <p:sldId id="290" r:id="rId28"/>
    <p:sldId id="291" r:id="rId29"/>
    <p:sldId id="294" r:id="rId30"/>
    <p:sldId id="309" r:id="rId31"/>
    <p:sldId id="288" r:id="rId32"/>
    <p:sldId id="287" r:id="rId33"/>
    <p:sldId id="305" r:id="rId34"/>
    <p:sldId id="296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3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90112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B10CA6-3A31-4837-A49D-7130D550EF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FA496D-D4F7-4504-86B2-738AB1FD4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FEDB7F-1956-4B30-A08A-590BD4818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5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18.05.2021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03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77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42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18.05.2021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895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18.05.2021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605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013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33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364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22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ED0FC-B9B5-4735-9F3D-036524E4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DFCD99B-164D-41D4-810F-75C1DDC7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4CF3A9-3BBA-4096-B1D3-5705FBDA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B2E1-305E-44B7-9754-DCE94AC56918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46EF0B-F039-40DA-BCA4-002AE95D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8EF483-A7FF-465F-8D13-8D06E12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1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F7415-ACB7-471A-B989-8C5C22B5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D2D8B-5FD9-4337-AF59-148BC38D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81DC0C-64AD-43E1-81A6-47EDEE4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4642-2E74-45C7-8528-B3B467273353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772F4B-962F-47A1-AF53-BBC0949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2F6C2A-52EA-43B9-8B8E-7BD6955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55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DC91F-B9B6-4BB6-8BC8-36CE302A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A32756-A587-4472-8AE8-A0DF119BF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08D991-5240-457A-9049-548052EB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47B4-6692-4E62-BE28-AC29FD075B0A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5FE713-20E2-4667-9BB0-0B4A3C0B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3C93DF-AEE8-48F5-8A62-17F95E7E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56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359294-0936-4E66-A8B0-351E6443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6FDCE-0ECF-42F7-BE36-A3ACC1A0C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EAC88F-1062-41BD-80A9-7CB031CF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558B49-6059-4BBE-9374-75C82202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72B3-E957-43A5-AF41-5F5011E2F838}" type="datetime1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327B1A-66E8-47A8-830C-DACCC86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ADF6BD-ADF2-4C61-B3D8-523BDEDA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4538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6D7B3-5D6F-4DA0-9D7B-EF03D24C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B07605-848F-4207-88BB-B06C24F5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F20C0A-49BF-42E9-8F52-CB17D1C5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C312A2-B729-404B-98CE-39798E2A6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8ABFAE-7DA9-4A28-8D00-B64EE70D5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3045595-6B6D-4126-A329-FFFACE64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CA5D-2AA0-4BF6-8C80-0B4A4DD924CA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C30E1C5-CCC2-4243-B716-F043FDF0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DA4F811-8438-4F12-9078-92673690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695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5FA9E-7290-49FF-9021-28E7B27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E3CEA3-9C08-41B5-8015-12B48CA4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C4AD-0E21-4179-9D1A-4EADA2805726}" type="datetime1">
              <a:rPr lang="pl-PL" smtClean="0"/>
              <a:t>18.05.2021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0A7031-5EB0-47DB-A59D-4FFC888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913170-C0DE-4E08-888D-DECF7C2E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09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601389-EEBA-44DB-A76D-B3EEAF8F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E3A2-B615-4D26-903C-76DE82961F21}" type="datetime1">
              <a:rPr lang="pl-PL" smtClean="0"/>
              <a:t>18.05.2021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C61A9-81C9-414E-826C-60FD1A0A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B1F813-BC7D-4B07-BDA0-443513E0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87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449E8-06A8-48CB-9FDF-B8CB0352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20914-435E-443D-B9C6-9058F0DD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B111AB-3F94-4A3F-B993-7B4B5F612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AFF550-6759-42E9-848C-FD9174FE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6ED-1A66-4273-88B1-D9539D6C13E7}" type="datetime1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0D6F81-10E0-49C1-B584-23A3E52B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D7CBFB-069E-46B0-8A38-06CD6524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0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2C002-6A8A-48A7-B76D-0135E87B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152C15-AE2B-42E8-AA09-EDA4A8E7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5C5812-E16D-43E8-BE13-E5B361247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2206C9-ED4F-4CF2-83F5-4BB8AF0A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5812-8851-4AC9-AFD5-99A8359F9123}" type="datetime1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DB3DA1-C0D5-4DAB-A4B9-03B8AD6E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E69426-9575-4286-85F7-F40BC817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9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52EC2-7516-48D8-A971-22C8FD25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034E72-E16A-4C0E-BB04-72CAA761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594A1-7C5A-48C9-ACA6-EF813DDE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DA6-1600-45B4-96A2-3FA5A4EB6678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D1596A-3F74-4F72-87B3-A9402F1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47ED78-F526-4BE7-A1FA-14A6F6FA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10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FB61569-3BAB-4EDD-A06D-EBF00F406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888CE9-DDA7-4ED4-BC99-4D6D422D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AE81C2-426E-43FC-AD0A-E8FD51E3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E163-2087-494A-BBB4-1C64BF3DED58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81E1BCA-9FBA-417F-B278-40AC6A84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FB3202-194C-453B-AF5E-46BE3041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55" y="360218"/>
            <a:ext cx="603715" cy="8856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2088" cy="685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1403D6C-B1F7-4C54-92EF-8A154CBFD2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65" y="365125"/>
            <a:ext cx="752088" cy="11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  <p:sldLayoutId id="2147483676" r:id="rId6"/>
    <p:sldLayoutId id="2147483653" r:id="rId7"/>
    <p:sldLayoutId id="2147483680" r:id="rId8"/>
    <p:sldLayoutId id="2147483683" r:id="rId9"/>
    <p:sldLayoutId id="2147483686" r:id="rId10"/>
    <p:sldLayoutId id="2147483677" r:id="rId11"/>
    <p:sldLayoutId id="2147483681" r:id="rId12"/>
    <p:sldLayoutId id="2147483684" r:id="rId13"/>
    <p:sldLayoutId id="2147483687" r:id="rId14"/>
    <p:sldLayoutId id="2147483678" r:id="rId15"/>
    <p:sldLayoutId id="2147483682" r:id="rId16"/>
    <p:sldLayoutId id="2147483688" r:id="rId17"/>
    <p:sldLayoutId id="2147483685" r:id="rId18"/>
    <p:sldLayoutId id="2147483679" r:id="rId19"/>
    <p:sldLayoutId id="2147483672" r:id="rId20"/>
    <p:sldLayoutId id="2147483651" r:id="rId21"/>
    <p:sldLayoutId id="2147483652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62048F4-C93B-43D5-B93A-D9B46861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6849BA-577E-472B-833D-7F5A7A2C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21513E-16D0-46D5-8882-5F81C3F22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C97-F0F6-436A-AFCB-2F18E01A5C20}" type="datetime1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94C2E6-9CDB-4DFF-AF1A-07113CF20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08503-C755-4C1E-8E2E-381A93A1F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8486-96B5-4B0B-A863-0FC8A81DA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3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.dzialajlokalnie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polecznikrok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lever-basic-dzialaj-lokalnie" TargetMode="Externa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6626266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4124738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2021</a:t>
            </a:r>
            <a:r>
              <a:rPr lang="pl-PL" altLang="pl-PL" dirty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9" y="1419856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prowadzone wcześniej działania. Zatem od wnioskodawców oczekujemy nowych pomysłów, nowych ofert, które mogą być adaptacją działań podejmowanych przez inne środowiska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lub zupełnie nową propozycją. Składane do konkursu projekty mogą być rozwinięciem wcześniej podjętych działań. </a:t>
            </a:r>
          </a:p>
          <a:p>
            <a:pPr marL="0" indent="0" algn="just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(trwające krócej niż 2/3miesiące).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Wyjątkiem będzie finansowane działań akcyjnych i jednorazowych, ale wyłącznie zmniejszających negatywne skutki pandemii.</a:t>
            </a:r>
            <a:endParaRPr lang="pl-PL" sz="18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10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50256" y="4685152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09B35B-8F0F-4CF9-AAAE-5E54171C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9EBBE5B-2AEA-49FE-8B7F-E69A89859335}"/>
              </a:ext>
            </a:extLst>
          </p:cNvPr>
          <p:cNvSpPr txBox="1"/>
          <p:nvPr/>
        </p:nvSpPr>
        <p:spPr>
          <a:xfrm>
            <a:off x="240633" y="1588168"/>
            <a:ext cx="5216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800" b="1" i="0" u="none" strike="noStrike" baseline="0" dirty="0">
                <a:solidFill>
                  <a:schemeClr val="bg1"/>
                </a:solidFill>
                <a:latin typeface="+mj-lt"/>
              </a:rPr>
              <a:t>Filary programu „Działaj Lokalnie”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3Font_3"/>
            </a:endParaRPr>
          </a:p>
          <a:p>
            <a:pPr algn="l"/>
            <a:r>
              <a:rPr lang="pl-PL" sz="2000" b="1" i="0" u="none" strike="noStrike" baseline="0" dirty="0">
                <a:solidFill>
                  <a:schemeClr val="bg1"/>
                </a:solidFill>
              </a:rPr>
              <a:t>Program „Działaj Lokalnie” opieramy na tradycyjnych konkursach grantowych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i="0" u="none" strike="noStrike" baseline="0" dirty="0">
                <a:solidFill>
                  <a:schemeClr val="bg1"/>
                </a:solidFill>
              </a:rPr>
              <a:t>oraz wprowadzamy nowe filary: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DEEFFE-0127-46EE-AFA7-482267E5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6319"/>
            <a:ext cx="4596363" cy="49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1"/>
            <a:ext cx="10181683" cy="6001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posiadające osobowość prawną (np. fundacje, stowarzyszenia, uczniowskie kluby sportowe, stowarzyszenia kultury fizycznej, organizacje społeczno-zawodowe rolników, koła gospodyń wiejskich wpisane do Krajowego Rejestru Kół Gospodyń Wiejskich prowadzonego przez Agencję Restrukturyzacji i Modernizacji Rolnictwa), z wyłączeniem fundacji skarbu państwa i ich oddziałów, fundacji utworzonych przez partie polityczne, stowarzyszeń samorządów lokalnych, Lokalnych Grup Działania i Lokalnych Grup Rybackich, Lokalnych Organizacji Turystycznych, związków stowarzyszeń,</a:t>
            </a:r>
          </a:p>
          <a:p>
            <a:pPr marL="504000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zarejestrowane 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7557" y="15059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208" y="354373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0707" y="1111661"/>
            <a:ext cx="10181683" cy="6001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 algn="just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z następujących instytucji publicznych: przedszkole publiczne, szkoła publiczna, instytucja kultury, biblioteka publiczna, ośrodek pomocy społecznej, jednostki samorządu terytorialnego, Lokalne Grupy Działania, Lokalne Grupy Rybackie i Lokalne Organizacje Turystyczne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58967" y="1609694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943623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9883" y="372661"/>
            <a:ext cx="10311592" cy="470909"/>
          </a:xfrm>
        </p:spPr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0204" y="856022"/>
            <a:ext cx="10181683" cy="6001977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poprzednim slajdzie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Bogdaniec, Deszczno, Kłodawa, Lubiszyn, Santok, Krzeszyce, Lubniewice, Sulęcin, Torzym, Ośno Lubuskie.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3023" y="743547"/>
            <a:ext cx="8070777" cy="487853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Kwota dotacji: </a:t>
            </a:r>
            <a:r>
              <a:rPr lang="pl-PL" altLang="pl-PL" sz="2000" dirty="0"/>
              <a:t>maksymalnie </a:t>
            </a:r>
            <a:r>
              <a:rPr lang="pl-PL" sz="2000" b="1" dirty="0"/>
              <a:t>6.000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000" b="1" dirty="0"/>
              <a:t>Harmonogram: </a:t>
            </a:r>
            <a:r>
              <a:rPr lang="pl-PL" sz="2000" dirty="0"/>
              <a:t>minimum </a:t>
            </a:r>
            <a:r>
              <a:rPr lang="pl-PL" sz="2000" b="1" dirty="0"/>
              <a:t>3-miesięcznego, max. 6-miesięcznego </a:t>
            </a:r>
            <a:r>
              <a:rPr lang="pl-PL" sz="2000" dirty="0"/>
              <a:t>projektu jest przewidziany na okres między 1.07 – 31.12.2021 r. Dopuszcza się realizacje specjalnych projektów, trwających minimum miesiąc, o ile dotyczą one wyłącznie walki z pandemią.</a:t>
            </a:r>
            <a:endParaRPr lang="pl-PL" sz="20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Pula na dotacje:</a:t>
            </a:r>
            <a:r>
              <a:rPr lang="pl-PL" altLang="pl-PL" sz="2400" b="1" dirty="0"/>
              <a:t> 29 700 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Termin złożenia wniosku: </a:t>
            </a:r>
            <a:r>
              <a:rPr lang="pl-PL" altLang="pl-PL" sz="2400" b="1" dirty="0"/>
              <a:t> </a:t>
            </a:r>
            <a:r>
              <a:rPr lang="pl-PL" altLang="pl-PL" sz="2000" b="1" dirty="0"/>
              <a:t>przez generator dostępny na stronie </a:t>
            </a:r>
            <a:r>
              <a:rPr lang="pl-PL" altLang="pl-PL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http://system.dzialajlokalnie.pl</a:t>
            </a:r>
            <a:endParaRPr lang="pl-PL" altLang="pl-PL" sz="2000" b="1" dirty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Czas realizacji projektów: 1 lipca 2021 </a:t>
            </a:r>
            <a:r>
              <a:rPr lang="pl-PL" altLang="pl-PL" sz="2000" dirty="0"/>
              <a:t>–</a:t>
            </a:r>
            <a:r>
              <a:rPr lang="pl-PL" altLang="pl-PL" sz="2000" b="1" dirty="0"/>
              <a:t> 31 grudnia 2021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Konsultacje udzielane będą w: siedzibie ODL pod nr telefonu 784 495 003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000" b="1" dirty="0"/>
              <a:t>Formularz wniosku i regulamin konkursu można obejrzeć na stronie: http://www.kst-lgd.pl/dzialaj-lokalnie/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4943" y="1256436"/>
            <a:ext cx="8304075" cy="376010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Lokalnie i w 2021 roku projektów służących walce z pandemią lub przeciwdziałaniu negatywnym skutkom pandemii),</a:t>
            </a:r>
            <a:endParaRPr lang="pl-PL" altLang="pl-PL" sz="2000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pozostała 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wysokość wkładu i 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http://system.dzialajlokalnie.pl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został złożony w terminie, tj. do </a:t>
            </a:r>
            <a:r>
              <a:rPr lang="pl-PL" sz="2000" b="1" dirty="0"/>
              <a:t>18 czerwca</a:t>
            </a:r>
            <a:r>
              <a:rPr lang="en-US" sz="2000" b="1" dirty="0"/>
              <a:t> </a:t>
            </a:r>
            <a:r>
              <a:rPr lang="pl-PL" sz="2000" b="1" dirty="0"/>
              <a:t>2021 r.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wniosek jest </a:t>
            </a:r>
            <a:r>
              <a:rPr lang="pl-PL" sz="2000" b="1" dirty="0"/>
              <a:t>złożony online w generatorze </a:t>
            </a:r>
            <a:r>
              <a:rPr lang="pl-PL" sz="2000" dirty="0"/>
              <a:t>programu „Działaj Lokalnie”</a:t>
            </a:r>
            <a:br>
              <a:rPr lang="pl-PL" sz="2000" dirty="0"/>
            </a:br>
            <a:r>
              <a:rPr lang="pl-PL" sz="2000" dirty="0"/>
              <a:t>i jest kompletny (tj. zawiera odpowiedzi na wszystkie pytania).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złożony przez organizację, instytucję lub grupę uprawnioną do udziału w konkursie, zgodnie z wytycznymi </a:t>
            </a:r>
            <a:r>
              <a:rPr lang="pl-PL" sz="2000" dirty="0"/>
              <a:t>przedstawionymi w części III Regulaminu.</a:t>
            </a:r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/>
              <a:t>projekt 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 </a:t>
            </a:r>
            <a:r>
              <a:rPr lang="pl-PL" sz="2000" dirty="0"/>
              <a:t>minimum </a:t>
            </a:r>
            <a:r>
              <a:rPr lang="pl-PL" sz="2000" b="1" dirty="0"/>
              <a:t>3-miesięcznego, max. 6-miesięcznego </a:t>
            </a:r>
            <a:r>
              <a:rPr lang="pl-PL" sz="2000" dirty="0"/>
              <a:t>projektu jest przewidziany na okres między 1.07-31.12.2021 Dopuszcza się realizacje specjalnych projektów, trwających minimum miesiąc, o ile dotyczą one wyłącznie walki z pandemią.</a:t>
            </a:r>
            <a:endParaRPr lang="pl-PL" sz="2000" b="1" dirty="0"/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179904" cy="4711845"/>
          </a:xfrm>
        </p:spPr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przedstawiony 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kwota wnioskowanej dotacji nie przekracza </a:t>
            </a:r>
            <a:r>
              <a:rPr lang="pl-PL" sz="2000" b="1" dirty="0"/>
              <a:t>6.000 zł</a:t>
            </a:r>
            <a:r>
              <a:rPr lang="pl-PL" altLang="pl-PL" sz="2000" dirty="0"/>
              <a:t>.</a:t>
            </a:r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organizacja/grupa/Inicjatywa 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Lokalnie i w 2021 roku projektów służących walce z pandemią lub przeciwdziałaniu negatywnym skutkom pandemii),</a:t>
            </a:r>
            <a:r>
              <a:rPr lang="pl-PL" sz="2000" b="1" dirty="0"/>
              <a:t> </a:t>
            </a:r>
            <a:r>
              <a:rPr lang="pl-PL" altLang="pl-PL" sz="2000" dirty="0"/>
              <a:t>pozostała część </a:t>
            </a: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środków pozyskanych w ramach innych programów </a:t>
            </a:r>
            <a:r>
              <a:rPr lang="pl-PL" altLang="pl-PL" sz="2000" b="1" dirty="0" err="1"/>
              <a:t>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</a:t>
            </a:r>
            <a:r>
              <a:rPr lang="pl-PL" sz="9600"/>
              <a:t>Filantropii w </a:t>
            </a:r>
            <a:r>
              <a:rPr lang="pl-PL" sz="9600" dirty="0"/>
              <a:t>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Ośrodek Działaj Lokalnie </a:t>
            </a:r>
            <a:r>
              <a:rPr lang="pl-PL" dirty="0"/>
              <a:t> </a:t>
            </a:r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B09669B-EAC6-425E-BEA9-589E9314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322" y="3993266"/>
            <a:ext cx="3786908" cy="20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1731932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C6A3018-EA07-4710-A4D2-A577B08F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84" y="1801323"/>
            <a:ext cx="6006581" cy="41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4" y="1477818"/>
            <a:ext cx="8052116" cy="4711845"/>
          </a:xfrm>
        </p:spPr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042785" cy="4711845"/>
          </a:xfrm>
        </p:spPr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uczestnicy oraz 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projektu, n</a:t>
            </a:r>
            <a:r>
              <a:rPr lang="pl-PL" altLang="pl-PL" sz="2000" i="1" dirty="0"/>
              <a:t>ie dotyczy to projektów mających na celu walkę ze skutkami pandemii COVID-19 w sytuacji wygaśnięcia pandemii na danym terenie</a:t>
            </a:r>
            <a:br>
              <a:rPr lang="pl-PL" altLang="pl-PL" sz="2000" i="1" dirty="0"/>
            </a:br>
            <a:r>
              <a:rPr lang="pl-PL" altLang="pl-PL" sz="2000" i="1" dirty="0"/>
              <a:t>i zniesienia obostrzeń sanitarnych;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algn="just" eaLnBrk="1" hangingPunct="1"/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Poszukiwanie atrakcyjnych sposobów opisywania własnych działań i promowania inicjatyw realizowanych w ramach „Działaj Lokalnie”.</a:t>
            </a:r>
          </a:p>
          <a:p>
            <a:pPr algn="just" eaLnBrk="1" hangingPunct="1"/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Twórcze pokazywanie projektów. Historie ludzi, liderów, miejsce, konkretnych przeobrażeń </a:t>
            </a:r>
          </a:p>
          <a:p>
            <a:pPr algn="just" eaLnBrk="1" hangingPunct="1"/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w danej miejscowości, promocja regionu.</a:t>
            </a:r>
          </a:p>
          <a:p>
            <a:pPr algn="just" eaLnBrk="1" hangingPunct="1"/>
            <a:endParaRPr lang="pl-PL" altLang="pl-PL" sz="2000" dirty="0">
              <a:solidFill>
                <a:schemeClr val="bg1"/>
              </a:solidFill>
              <a:latin typeface="+mj-lt"/>
            </a:endParaRPr>
          </a:p>
          <a:p>
            <a:pPr algn="just" eaLnBrk="1" hangingPunct="1"/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Perspektywa sukcesu: pokazanie zaangażowania ludzi, ich pomysłowości, aktywności,  wspaniałych rezultatów i pozytywnych zmian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pl-PL" alt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318EAB1B-1EB8-4D8F-98FD-DFB43231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320" y="1909991"/>
            <a:ext cx="5879231" cy="38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459649" cy="471184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4 dotychczasowe kategorie konkursowe:</a:t>
            </a:r>
            <a:br>
              <a:rPr lang="pl-PL" sz="2000" dirty="0"/>
            </a:br>
            <a:r>
              <a:rPr lang="pl-PL" sz="2000" b="1" dirty="0"/>
              <a:t>CZŁOWIEK, MIEJSCE, MOTYW, FILMOWY PRODUKT PROJEKTU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Forma: reportaż multimedialny lub krótki film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Czas trwania: max. 2,5 min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sz="1800" b="1" dirty="0"/>
              <a:t>Zachęcamy do zapoznania się z broszurami, które pomogą przygotować pracę: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pl-PL" sz="1800" dirty="0"/>
              <a:t>Zanim przygotujecie pracę na konkurs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pl-PL" sz="1800" dirty="0"/>
              <a:t>Jak dobrze opisać działania?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pl-PL" sz="1800" dirty="0"/>
              <a:t>Komunikacja w pigułce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pl-PL" sz="1800" dirty="0"/>
              <a:t>Twórcze opowiadanie o projektach społecznych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pl-PL" sz="1800" dirty="0"/>
              <a:t>Muzyka w pracach konkursowych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pl-PL" sz="1800" dirty="0"/>
              <a:t>Wykorzystywanie wizerunku w pracach konkursowych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pl-PL" sz="1800" dirty="0"/>
              <a:t>Przydatne strony i programy </a:t>
            </a:r>
          </a:p>
          <a:p>
            <a:pPr marL="0" indent="0">
              <a:buNone/>
              <a:defRPr/>
            </a:pPr>
            <a:r>
              <a:rPr lang="pl-PL" sz="1800" dirty="0"/>
              <a:t>Wszystkie materiały dostępne na stronie </a:t>
            </a:r>
            <a:r>
              <a:rPr lang="pl-PL" sz="1800" dirty="0">
                <a:hlinkClick r:id="rId2"/>
              </a:rPr>
              <a:t>http://dzialajlokalnie.pl</a:t>
            </a:r>
            <a:r>
              <a:rPr lang="pl-PL" sz="1800" dirty="0"/>
              <a:t> zakładka „Strefa </a:t>
            </a:r>
            <a:r>
              <a:rPr lang="pl-PL" sz="1800" dirty="0" err="1"/>
              <a:t>grantobiorcy</a:t>
            </a:r>
            <a:r>
              <a:rPr lang="pl-PL" sz="1800" dirty="0"/>
              <a:t>” </a:t>
            </a:r>
            <a:endParaRPr lang="pl-PL" altLang="pl-PL" sz="2000" dirty="0">
              <a:latin typeface="Trebuchet MS" pitchFamily="34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086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5739" y="397309"/>
            <a:ext cx="10459649" cy="647720"/>
          </a:xfrm>
        </p:spPr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5739" y="1477818"/>
            <a:ext cx="10459649" cy="471184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4400" dirty="0"/>
              <a:t>Terminy spotkań dla </a:t>
            </a:r>
            <a:r>
              <a:rPr lang="pl-PL" sz="4400" dirty="0" err="1"/>
              <a:t>grantobiorców</a:t>
            </a:r>
            <a:r>
              <a:rPr lang="pl-PL" sz="4400" dirty="0"/>
              <a:t> zainteresowanych udziałem w Konkursie „Opowiedz…”: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4400" dirty="0"/>
              <a:t>Terminy warsztatów: 30 lipca 2021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4400" dirty="0"/>
              <a:t>Termin nadsyłania prac na etapie lokalnym Konkursu: 1 grudnia 2021</a:t>
            </a:r>
          </a:p>
          <a:p>
            <a:pPr marL="0" indent="0" eaLnBrk="1" hangingPunct="1">
              <a:buNone/>
              <a:defRPr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o tytuł 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 swojego darczyńcy biznesowego 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Rozwój lokalny.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początku roku 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będzie można zgłaszać darczyńców biznesowych, 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18" y="1802352"/>
            <a:ext cx="6155592" cy="39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95" y="106361"/>
            <a:ext cx="4393184" cy="6589777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o tytuł 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„Społecznika Roku”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tygodnika „Newsweek Polska”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 w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kategorii lokalnej 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osób, które działają na rzecz innych, aktywizując swoją społeczność.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Nabór wniosków jest ogłaszany we wrześniu. </a:t>
            </a:r>
          </a:p>
          <a:p>
            <a:pPr>
              <a:lnSpc>
                <a:spcPct val="140000"/>
              </a:lnSpc>
            </a:pPr>
            <a:endParaRPr lang="pl-PL" altLang="pl-PL" sz="2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Więcej informacji: 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https://www.newsweek.pl/spolecznik-roku</a:t>
            </a:r>
          </a:p>
          <a:p>
            <a:pPr>
              <a:lnSpc>
                <a:spcPct val="140000"/>
              </a:lnSpc>
            </a:pP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3"/>
              </a:rPr>
              <a:t>https://www.facebook.com/spolecznikroku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9788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W programie „Działaj Lokalnie” wspierane są projekty,</a:t>
            </a:r>
            <a:br>
              <a:rPr lang="pl-PL" sz="2000" dirty="0"/>
            </a:br>
            <a:r>
              <a:rPr lang="pl-PL" sz="2000" dirty="0"/>
              <a:t>które</a:t>
            </a:r>
            <a:r>
              <a:rPr lang="pl-PL" sz="2000" b="1" dirty="0"/>
              <a:t> inicjują współpracę</a:t>
            </a:r>
            <a:r>
              <a:rPr lang="pl-PL" sz="2000" dirty="0"/>
              <a:t> </a:t>
            </a:r>
            <a:r>
              <a:rPr lang="pl-PL" sz="2000" b="1" dirty="0"/>
              <a:t>mieszkańców</a:t>
            </a:r>
            <a:r>
              <a:rPr lang="pl-PL" sz="2000" dirty="0"/>
              <a:t> </a:t>
            </a:r>
            <a:r>
              <a:rPr lang="pl-PL" sz="2000" b="1" dirty="0"/>
              <a:t>na rzecz dobra wspólnego</a:t>
            </a:r>
            <a:br>
              <a:rPr lang="pl-PL" sz="2000" b="1" dirty="0"/>
            </a:br>
            <a:r>
              <a:rPr lang="pl-PL" sz="2000" dirty="0"/>
              <a:t>i które służą pobudzaniu aktywności społecznej, poprawie jakości życia.</a:t>
            </a:r>
            <a:br>
              <a:rPr lang="pl-PL" sz="2000" dirty="0"/>
            </a:br>
            <a:r>
              <a:rPr lang="pl-PL" sz="2000" dirty="0"/>
              <a:t>W rezultacie podejmowane działania mają przyczyniać się do budowania lokalnego </a:t>
            </a:r>
            <a:r>
              <a:rPr lang="pl-PL" sz="2000" b="1" dirty="0"/>
              <a:t>kapitału społecznego</a:t>
            </a:r>
            <a:r>
              <a:rPr lang="pl-PL" sz="2000" dirty="0"/>
              <a:t>.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Program jest prowadzony z myślą o organizacjach pozarządowych oraz grupach nieformalnych, które podejmują wspólny wysiłek,</a:t>
            </a:r>
            <a:br>
              <a:rPr lang="pl-PL" sz="2000" dirty="0"/>
            </a:br>
            <a:r>
              <a:rPr lang="pl-PL" sz="2000" dirty="0"/>
              <a:t>aby w ich społecznościach żyło się lepiej.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9" y="1311131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9" y="1964902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D96301-03B0-41B4-B898-3B77B95DA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4" y="1477818"/>
            <a:ext cx="7996132" cy="4792353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Sprawdzeniu poziomu kompetencji każdego animatora pomocne jest narzędzie </a:t>
            </a:r>
            <a:r>
              <a:rPr lang="pl-PL" altLang="pl-PL" sz="2000" b="1" dirty="0" err="1"/>
              <a:t>Lever</a:t>
            </a:r>
            <a:r>
              <a:rPr lang="pl-PL" altLang="pl-PL" sz="2000" b="1" dirty="0"/>
              <a:t> Basic: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>
                <a:hlinkClick r:id="rId2"/>
              </a:rPr>
              <a:t>http://bit.ly/lever-basic-dzialaj-lokalnie</a:t>
            </a:r>
            <a:endParaRPr lang="pl-PL" altLang="pl-PL" sz="2000" dirty="0"/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Lever</a:t>
            </a:r>
            <a:r>
              <a:rPr lang="pl-PL" altLang="pl-PL" sz="2000" b="1" dirty="0"/>
              <a:t> Basic to bezpłatny test kompetencji, umożliwiający badanie 13 kompetencji miękkich cenionych na rynku pracy. </a:t>
            </a:r>
            <a:r>
              <a:rPr lang="pl-PL" altLang="pl-PL" sz="2000" dirty="0"/>
              <a:t>Dzięki niemu wszystkie osoby związane z programem „Działaj Lokalnie” mogą przekonać się,</a:t>
            </a:r>
            <a:br>
              <a:rPr lang="pl-PL" altLang="pl-PL" sz="2000" dirty="0"/>
            </a:br>
            <a:r>
              <a:rPr lang="pl-PL" altLang="pl-PL" sz="2000" dirty="0"/>
              <a:t>jakie kompetencje miękkie rozwijali podczas działań społecznych</a:t>
            </a:r>
            <a:br>
              <a:rPr lang="pl-PL" altLang="pl-PL" sz="2000" dirty="0"/>
            </a:br>
            <a:r>
              <a:rPr lang="pl-PL" altLang="pl-PL" sz="2000" dirty="0"/>
              <a:t>oraz które kompetencje są ich mocną stroną.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Jak to działa? </a:t>
            </a:r>
            <a:r>
              <a:rPr lang="pl-PL" altLang="pl-PL" sz="2000" dirty="0"/>
              <a:t>Wypełniając test kompetencji, osoba związana z Programem może odnosić się do wybranych kompetencji i potwierdzać, jedynie te, które uznaje za istotne z punktu widzenia jej społecznej działalności.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Test kompetencji wykonuje się przez Internet, w dowolnym miejscu i czasie, dowolną liczbę razy. Na zakończenie można otrzymać zaświadczenie</a:t>
            </a:r>
            <a:br>
              <a:rPr lang="pl-PL" altLang="pl-PL" sz="2000" dirty="0"/>
            </a:br>
            <a:r>
              <a:rPr lang="pl-PL" altLang="pl-PL" sz="2000" dirty="0"/>
              <a:t>z wynikami i raport, ze wskazówkami na temat dalszego rozwoju.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narzędzia jest Fundacja Dobra Sieć.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72AB16-AC19-4280-9A6C-36DE9CBD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37A5807-AAA7-41BE-8DBC-1558A810D6B9}"/>
              </a:ext>
            </a:extLst>
          </p:cNvPr>
          <p:cNvSpPr txBox="1"/>
          <p:nvPr/>
        </p:nvSpPr>
        <p:spPr>
          <a:xfrm>
            <a:off x="111967" y="1477818"/>
            <a:ext cx="2556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Lever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Basic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91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2" y="1477818"/>
            <a:ext cx="8201405" cy="4711845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 a korzystanie</a:t>
            </a:r>
            <a:br>
              <a:rPr lang="pl-PL" altLang="pl-PL" sz="2000" dirty="0"/>
            </a:br>
            <a:r>
              <a:rPr lang="pl-PL" altLang="pl-PL" sz="2000" dirty="0"/>
              <a:t>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Obywatelskich, organizacja dbająca o wysoką jakość zarządzania w trzecim sektorze</a:t>
            </a:r>
            <a:br>
              <a:rPr lang="pl-PL" altLang="pl-PL" sz="2000" dirty="0"/>
            </a:br>
            <a:r>
              <a:rPr lang="pl-PL" altLang="pl-PL" sz="2000" dirty="0"/>
              <a:t>i podnoszenie kwalifikacji menedżerskich przez kadrę zarządzającą polskimi organizacjami pozarządowymi.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-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3500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 czesc@tudu.org.pl).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473312" y="1444706"/>
            <a:ext cx="502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wolontariat, filantropię, przywództwo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i partnerstwo.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13" name="Obraz 12" descr="Obraz zawierający tekst, pozujący, grupa&#10;&#10;Opis wygenerowany automatycznie">
            <a:extLst>
              <a:ext uri="{FF2B5EF4-FFF2-40B4-BE49-F238E27FC236}">
                <a16:creationId xmlns:a16="http://schemas.microsoft.com/office/drawing/2014/main" id="{087EDE06-4B68-49B0-AA7A-D7775E72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3" y="1531673"/>
            <a:ext cx="6245386" cy="46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3472" y="1229022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 algn="just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 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 algn="just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 algn="just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Wartości </a:t>
            </a:r>
          </a:p>
          <a:p>
            <a:r>
              <a:rPr lang="pl-PL" sz="3200" b="1" dirty="0">
                <a:solidFill>
                  <a:schemeClr val="bg1"/>
                </a:solidFill>
                <a:latin typeface="+mj-lt"/>
              </a:rPr>
              <a:t>i 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D04E4C-6869-43BB-A5DD-1F130AFB3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72967"/>
          </a:xfrm>
        </p:spPr>
        <p:txBody>
          <a:bodyPr anchor="ctr"/>
          <a:lstStyle/>
          <a:p>
            <a:r>
              <a:rPr lang="pl-PL" b="1" dirty="0"/>
              <a:t>Idea Programu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-dzialaj-lokalnie-infografia-co-dalej-sty-2015_final">
            <a:extLst>
              <a:ext uri="{FF2B5EF4-FFF2-40B4-BE49-F238E27FC236}">
                <a16:creationId xmlns:a16="http://schemas.microsoft.com/office/drawing/2014/main" id="{EE3AC27A-086A-48E6-ADBE-A8CA96C6D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18"/>
            <a:ext cx="10028647" cy="68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94F5771-281B-4710-A61A-84C7B966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4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699971"/>
          </a:xfrm>
        </p:spPr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025256" cy="4711845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pPr algn="just"/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pPr algn="just"/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pPr algn="just"/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pPr algn="just"/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finansowe,</a:t>
            </a:r>
          </a:p>
          <a:p>
            <a:pPr algn="just"/>
            <a:r>
              <a:rPr lang="pl-PL" sz="2000" b="1" dirty="0"/>
              <a:t>przewidują działania zmniejszające negatywne skutki pandemii.</a:t>
            </a:r>
            <a:r>
              <a:rPr lang="pl-PL" sz="2000" dirty="0"/>
              <a:t> Te negatywne skutki mogą dotyczyć różnych obszarów, np. edukacji, sportu, kultury, zdrowia, aktywności społecznej. Mogą też dotyczyć różnych form społecznego zaangażowania, np.: konieczność zastąpienia działań edukacyjnych ze świata realnego, przeniesienia ich do przestrzeni online.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2331</Words>
  <Application>Microsoft Office PowerPoint</Application>
  <PresentationFormat>Panoramiczny</PresentationFormat>
  <Paragraphs>194</Paragraphs>
  <Slides>33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Config</vt:lpstr>
      <vt:lpstr>T3Font_3</vt:lpstr>
      <vt:lpstr>Trebuchet MS</vt:lpstr>
      <vt:lpstr>Wingdings</vt:lpstr>
      <vt:lpstr>Motyw pakietu Office</vt:lpstr>
      <vt:lpstr>Projekt niestandardowy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Idea Programu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Zieliński</dc:creator>
  <cp:lastModifiedBy>Ilona Wojciechowska</cp:lastModifiedBy>
  <cp:revision>69</cp:revision>
  <dcterms:created xsi:type="dcterms:W3CDTF">2021-03-24T14:14:58Z</dcterms:created>
  <dcterms:modified xsi:type="dcterms:W3CDTF">2021-05-18T17:59:11Z</dcterms:modified>
</cp:coreProperties>
</file>