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42"/>
  </p:notesMasterIdLst>
  <p:sldIdLst>
    <p:sldId id="256" r:id="rId3"/>
    <p:sldId id="307" r:id="rId4"/>
    <p:sldId id="280" r:id="rId5"/>
    <p:sldId id="302" r:id="rId6"/>
    <p:sldId id="262" r:id="rId7"/>
    <p:sldId id="301" r:id="rId8"/>
    <p:sldId id="319" r:id="rId9"/>
    <p:sldId id="264" r:id="rId10"/>
    <p:sldId id="278" r:id="rId11"/>
    <p:sldId id="304" r:id="rId12"/>
    <p:sldId id="268" r:id="rId13"/>
    <p:sldId id="300" r:id="rId14"/>
    <p:sldId id="299" r:id="rId15"/>
    <p:sldId id="271" r:id="rId16"/>
    <p:sldId id="272" r:id="rId17"/>
    <p:sldId id="274" r:id="rId18"/>
    <p:sldId id="275" r:id="rId19"/>
    <p:sldId id="279" r:id="rId20"/>
    <p:sldId id="281" r:id="rId21"/>
    <p:sldId id="282" r:id="rId22"/>
    <p:sldId id="283" r:id="rId23"/>
    <p:sldId id="284" r:id="rId24"/>
    <p:sldId id="285" r:id="rId25"/>
    <p:sldId id="286" r:id="rId26"/>
    <p:sldId id="308" r:id="rId27"/>
    <p:sldId id="289" r:id="rId28"/>
    <p:sldId id="311" r:id="rId29"/>
    <p:sldId id="290" r:id="rId30"/>
    <p:sldId id="315" r:id="rId31"/>
    <p:sldId id="318" r:id="rId32"/>
    <p:sldId id="313" r:id="rId33"/>
    <p:sldId id="291" r:id="rId34"/>
    <p:sldId id="294" r:id="rId35"/>
    <p:sldId id="309" r:id="rId36"/>
    <p:sldId id="310" r:id="rId37"/>
    <p:sldId id="288" r:id="rId38"/>
    <p:sldId id="287" r:id="rId39"/>
    <p:sldId id="305" r:id="rId40"/>
    <p:sldId id="296" r:id="rId4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Zieliński" initials="SZ" lastIdx="2" clrIdx="0"/>
  <p:cmAuthor id="2" name="Wizytator" initials="W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6" autoAdjust="0"/>
    <p:restoredTop sz="78235" autoAdjust="0"/>
  </p:normalViewPr>
  <p:slideViewPr>
    <p:cSldViewPr snapToGrid="0">
      <p:cViewPr varScale="1">
        <p:scale>
          <a:sx n="67" d="100"/>
          <a:sy n="67" d="100"/>
        </p:scale>
        <p:origin x="129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91"/>
    </p:cViewPr>
  </p:sorterViewPr>
  <p:notesViewPr>
    <p:cSldViewPr snapToGrid="0"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2EC06-236D-4DFE-AA8D-91A6D45C70C7}" type="datetimeFigureOut">
              <a:rPr lang="pl-PL" smtClean="0"/>
              <a:t>18.05.2022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27FE5-9C82-47C3-93AF-8582FCA114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638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7295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4134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9778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/>
            <a:endParaRPr lang="pl-PL" alt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7392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/>
            <a:endParaRPr lang="pl-PL" alt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077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353DA3-EB26-411D-B837-AE9E68AF0B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0999" y="1132303"/>
            <a:ext cx="5997001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4780B0C-3D1E-45C3-92AD-3A0412C80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0998" y="3602038"/>
            <a:ext cx="599700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65C872F-BBE8-44AD-BAB0-3DB9047CC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1049-7E19-4EB0-B24C-119694875542}" type="datetime1">
              <a:rPr lang="pl-PL" smtClean="0"/>
              <a:t>18.05.2022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DCE3E3-98C5-49AF-B084-90C14E22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A312E7D-49B1-421E-B0ED-424B5ABBC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D20C60B-A7FB-4916-9F8F-717D063DE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C852AE04-47D9-40A7-99B4-7EA518EB0940}"/>
              </a:ext>
            </a:extLst>
          </p:cNvPr>
          <p:cNvCxnSpPr>
            <a:cxnSpLocks/>
          </p:cNvCxnSpPr>
          <p:nvPr userDrawn="1"/>
        </p:nvCxnSpPr>
        <p:spPr>
          <a:xfrm>
            <a:off x="4670998" y="1351722"/>
            <a:ext cx="599700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Obraz 15">
            <a:extLst>
              <a:ext uri="{FF2B5EF4-FFF2-40B4-BE49-F238E27FC236}">
                <a16:creationId xmlns:a16="http://schemas.microsoft.com/office/drawing/2014/main" id="{BEB039A6-E924-4049-9375-89FC7A09CA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69" y="993913"/>
            <a:ext cx="2979751" cy="436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8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3797" y="397309"/>
            <a:ext cx="1031159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3797" y="1477818"/>
            <a:ext cx="10311592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DA55-852F-49FC-A143-60AD6739E6CE}" type="datetime1">
              <a:rPr lang="pl-PL" smtClean="0"/>
              <a:t>18.05.2022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1403D6C-B1F7-4C54-92EF-8A154CBFD2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7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0BAB-5528-4AA5-9F55-0C2DF5E47D53}" type="datetime1">
              <a:rPr lang="pl-PL" smtClean="0"/>
              <a:t>18.05.2022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5715000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3B10CA6-3A31-4837-A49D-7130D550EF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38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49C8-5B88-44CF-8E67-4A3170D19209}" type="datetime1">
              <a:rPr lang="pl-PL" smtClean="0"/>
              <a:t>18.05.2022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2862469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3B10CA6-3A31-4837-A49D-7130D550EF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32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1" y="397309"/>
            <a:ext cx="10517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1477818"/>
            <a:ext cx="10517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D965-4654-4DD7-8001-10BD5547621D}" type="datetime1">
              <a:rPr lang="pl-PL" smtClean="0"/>
              <a:t>18.05.2022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690112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3B10CA6-3A31-4837-A49D-7130D550EF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92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1" y="397309"/>
            <a:ext cx="10517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1477818"/>
            <a:ext cx="10517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20E7-15AA-4F41-BDA3-93375AF67187}" type="datetime1">
              <a:rPr lang="pl-PL" smtClean="0"/>
              <a:t>18.05.2022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3B10CA6-3A31-4837-A49D-7130D550EF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59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A66B-051F-4ED6-9522-58E1C9B7B0F0}" type="datetime1">
              <a:rPr lang="pl-PL" smtClean="0"/>
              <a:t>18.05.2022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715000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AFA496D-D4F7-4504-86B2-738AB1FD44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91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FB2F-18E2-41DA-BAA6-6E937A8B154B}" type="datetime1">
              <a:rPr lang="pl-PL" smtClean="0"/>
              <a:t>18.05.2022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52530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AFA496D-D4F7-4504-86B2-738AB1FD44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90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FB2F-18E2-41DA-BAA6-6E937A8B154B}" type="datetime1">
              <a:rPr lang="pl-PL" smtClean="0"/>
              <a:t>18.05.2022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52088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AFA496D-D4F7-4504-86B2-738AB1FD44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8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1" y="397309"/>
            <a:ext cx="10517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1477818"/>
            <a:ext cx="10517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2FBB-E16B-48E2-9072-D223E635AE27}" type="datetime1">
              <a:rPr lang="pl-PL" smtClean="0"/>
              <a:t>18.05.2022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AFA496D-D4F7-4504-86B2-738AB1FD44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87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28EE-9317-43E9-B82E-A7407A40A4EA}" type="datetime1">
              <a:rPr lang="pl-PL" smtClean="0"/>
              <a:t>18.05.2022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B120536-E9E3-459A-BD4E-84A1C253AC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64655"/>
            <a:ext cx="5715000" cy="692265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DFEDB7F-1956-4B30-A08A-590BD48188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873"/>
            <a:ext cx="10515600" cy="473609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2962-4FB9-4547-83E0-F6C9674906F5}" type="datetime1">
              <a:rPr lang="pl-PL" smtClean="0"/>
              <a:t>18.05.2022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355" y="360218"/>
            <a:ext cx="603715" cy="88568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3019370-6A27-4A4E-BAAC-BD9F01E5E4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67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57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9AB409-BA63-40CC-871A-B99C039F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DF06138-44EF-41FC-BD81-5B679DF6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C452-7DD6-431F-9C4F-5FC5B688881E}" type="datetime1">
              <a:rPr lang="pl-PL" smtClean="0"/>
              <a:t>18.05.2022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A8F8CD5-D9C3-4EFA-B8CC-95443B9E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B6FFF7-29EB-4DF0-8AB6-CE9DDD65C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5035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42BF41-5A24-44F1-9255-B44AAC00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74A6D67-333D-4EC7-8F1C-AA67C795B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709F372-6A1D-499E-98B9-81699BDF7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1C5B-FD90-4FD9-BA37-6474F500186C}" type="datetime1">
              <a:rPr lang="pl-PL" smtClean="0"/>
              <a:t>18.05.2022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005AA05-B7EC-41C5-ACE2-4ECBCCC7D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1662289-2D33-4799-85BD-71FD3FCB7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3776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CB088B-8171-4260-BACA-0DDC1F22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EA20E6-1C6C-4D8B-B809-85221C40B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F79B134-3315-4F7D-AF4F-530EE2294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EBD811C-5688-4BD5-B4F0-DE7E20BB2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6E50-11D0-4406-85C1-3458F13E4D97}" type="datetime1">
              <a:rPr lang="pl-PL" smtClean="0"/>
              <a:t>18.05.2022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7E84D2E-AAB2-4D73-A315-D8568EB0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33CD9D3-5B2B-4B7E-8BD9-86B0F7C9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1423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46D0C3-2B52-48ED-BEE2-C8AAC6F29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75007A1-039F-4E9A-84EC-B7EC1F8A2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F2D4-5FED-49CE-81B9-D836FA4287FA}" type="datetime1">
              <a:rPr lang="pl-PL" smtClean="0"/>
              <a:t>18.05.2022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120D596-F4D1-4F73-94B9-2FFA3C36D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19EF459-EA31-4297-B685-A8C77D4C5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895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9A4D152-E2AE-4EAD-8AA7-79765A1E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9B21-5B50-4664-8374-247429DBE6CE}" type="datetime1">
              <a:rPr lang="pl-PL" smtClean="0"/>
              <a:t>18.05.2022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221A193-D65E-42A8-86DD-B035C2B11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9530DAC-100F-4A4E-9E28-F9ABA764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9605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DA3AAB-8689-4E70-BA02-23BB4C1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B446B4-4906-4F8F-8432-8BF7B486E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FF03B14-410E-4BEB-8C35-CD61D0620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0C1FFE7-F6A1-479D-A623-0FC4ABEA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3F05-71AC-448A-9CC9-38A73B5B23B7}" type="datetime1">
              <a:rPr lang="pl-PL" smtClean="0"/>
              <a:t>18.05.2022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824945E-E413-48EC-B4CF-84316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A33E252-7811-4A7A-B5E5-85AE5616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9013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EDD7EC-E0AC-4097-A65F-968EE5A8C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7BEB9E6-9AE1-43A4-865B-7BDB7BD3E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2E1106D-FC34-42F5-9579-64F2B3534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8947054-C535-49B2-B033-DECC4BF93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957B-5BB2-4506-B918-CBC495175F7E}" type="datetime1">
              <a:rPr lang="pl-PL" smtClean="0"/>
              <a:t>18.05.2022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1B2FA01-5583-45E1-8C15-8CAB6ABCA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0909E4D-E68C-4303-80D3-BDE332A3C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7337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507EAB-40D5-4A3B-AAAE-E263D3CEA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E2121F4-66CC-4855-9F76-530494C85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F85C8ED-1290-41F8-82DD-F94BEF510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14CB-C553-4F52-8CBE-1120FF3A2065}" type="datetime1">
              <a:rPr lang="pl-PL" smtClean="0"/>
              <a:t>18.05.2022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24D742-4826-49EB-928B-5CF5EB57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82A1F7-7ED1-4E56-BFF6-19DF1656B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83647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49E612D-45FA-4888-A16A-304658130C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4ADFBAE-142F-427E-AC67-138091138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4B0B9D1-54C8-4EAE-9384-44F52739C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04F7-1C0B-4DE8-A3E8-E2A0D20A5EDF}" type="datetime1">
              <a:rPr lang="pl-PL" smtClean="0"/>
              <a:t>18.05.2022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6FCE0C-F13E-48C8-8462-CE6C089E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FB3EBF6-DC97-4E3D-99DD-1DD40BCB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1227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DED0FC-B9B5-4735-9F3D-036524E42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DFCD99B-164D-41D4-810F-75C1DDC7A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E4CF3A9-3BBA-4096-B1D3-5705FBDA4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B2E1-305E-44B7-9754-DCE94AC56918}" type="datetime1">
              <a:rPr lang="pl-PL" smtClean="0"/>
              <a:t>18.05.2022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946EF0B-F039-40DA-BCA4-002AE95DE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D8EF483-A7FF-465F-8D13-8D06E12A2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812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80F8-FCE1-4745-AEBA-107ECC30E209}" type="datetime1">
              <a:rPr lang="pl-PL" smtClean="0"/>
              <a:t>18.05.2022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355" y="360218"/>
            <a:ext cx="603715" cy="88568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6AAE843-3ED4-4A3A-904D-6AE4E3C250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62"/>
            <a:ext cx="277091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403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9F7415-ACB7-471A-B989-8C5C22B52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DD2D8B-5FD9-4337-AF59-148BC38DD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A81DC0C-64AD-43E1-81A6-47EDEE4E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D4642-2E74-45C7-8528-B3B467273353}" type="datetime1">
              <a:rPr lang="pl-PL" smtClean="0"/>
              <a:t>18.05.2022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B772F4B-962F-47A1-AF53-BBC09490A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52F6C2A-52EA-43B9-8B8E-7BD695512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6551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CDC91F-B9B6-4BB6-8BC8-36CE302A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DA32756-A587-4472-8AE8-A0DF119BF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D08D991-5240-457A-9049-548052EB0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47B4-6692-4E62-BE28-AC29FD075B0A}" type="datetime1">
              <a:rPr lang="pl-PL" smtClean="0"/>
              <a:t>18.05.2022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45FE713-20E2-4667-9BB0-0B4A3C0BE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93C93DF-AEE8-48F5-8A62-17F95E7E9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25626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359294-0936-4E66-A8B0-351E64437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06FDCE-0ECF-42F7-BE36-A3ACC1A0C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8EAC88F-1062-41BD-80A9-7CB031CFA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1558B49-6059-4BBE-9374-75C82202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72B3-E957-43A5-AF41-5F5011E2F838}" type="datetime1">
              <a:rPr lang="pl-PL" smtClean="0"/>
              <a:t>18.05.2022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2327B1A-66E8-47A8-830C-DACCC864F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9ADF6BD-ADF2-4C61-B3D8-523BDEDA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54538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16D7B3-5D6F-4DA0-9D7B-EF03D24CB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5B07605-848F-4207-88BB-B06C24F5D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0F20C0A-49BF-42E9-8F52-CB17D1C54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7C312A2-B729-404B-98CE-39798E2A6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D8ABFAE-7DA9-4A28-8D00-B64EE70D54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3045595-6B6D-4126-A329-FFFACE64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CA5D-2AA0-4BF6-8C80-0B4A4DD924CA}" type="datetime1">
              <a:rPr lang="pl-PL" smtClean="0"/>
              <a:t>18.05.2022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C30E1C5-CCC2-4243-B716-F043FDF0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DA4F811-8438-4F12-9078-92673690B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66955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5FA9E-7290-49FF-9021-28E7B273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6E3CEA3-9C08-41B5-8015-12B48CA46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C4AD-0E21-4179-9D1A-4EADA2805726}" type="datetime1">
              <a:rPr lang="pl-PL" smtClean="0"/>
              <a:t>18.05.2022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B0A7031-5EB0-47DB-A59D-4FFC888C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1913170-C0DE-4E08-888D-DECF7C2EA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20973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4601389-EEBA-44DB-A76D-B3EEAF8FC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E3A2-B615-4D26-903C-76DE82961F21}" type="datetime1">
              <a:rPr lang="pl-PL" smtClean="0"/>
              <a:t>18.05.2022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28C61A9-81C9-414E-826C-60FD1A0AE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2B1F813-BC7D-4B07-BDA0-443513E00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08741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7449E8-06A8-48CB-9FDF-B8CB0352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220914-435E-443D-B9C6-9058F0DDF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FB111AB-3F94-4A3F-B993-7B4B5F612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2AFF550-6759-42E9-848C-FD9174FE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36ED-1A66-4273-88B1-D9539D6C13E7}" type="datetime1">
              <a:rPr lang="pl-PL" smtClean="0"/>
              <a:t>18.05.2022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A0D6F81-10E0-49C1-B584-23A3E52B7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0D7CBFB-069E-46B0-8A38-06CD6524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045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92C002-6A8A-48A7-B76D-0135E87B5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9152C15-AE2B-42E8-AA09-EDA4A8E7B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15C5812-E16D-43E8-BE13-E5B361247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52206C9-ED4F-4CF2-83F5-4BB8AF0AB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5812-8851-4AC9-AFD5-99A8359F9123}" type="datetime1">
              <a:rPr lang="pl-PL" smtClean="0"/>
              <a:t>18.05.2022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9DB3DA1-C0D5-4DAB-A4B9-03B8AD6E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3E69426-9575-4286-85F7-F40BC8171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24997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B52EC2-7516-48D8-A971-22C8FD259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C034E72-E16A-4C0E-BB04-72CAA7611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55594A1-7C5A-48C9-ACA6-EF813DDE8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CDA6-1600-45B4-96A2-3FA5A4EB6678}" type="datetime1">
              <a:rPr lang="pl-PL" smtClean="0"/>
              <a:t>18.05.2022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0D1596A-3F74-4F72-87B3-A9402F14D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47ED78-F526-4BE7-A1FA-14A6F6FA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51054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FB61569-3BAB-4EDD-A06D-EBF00F406C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F888CE9-DDA7-4ED4-BC99-4D6D422D1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EAE81C2-426E-43FC-AD0A-E8FD51E34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E163-2087-494A-BBB4-1C64BF3DED58}" type="datetime1">
              <a:rPr lang="pl-PL" smtClean="0"/>
              <a:t>18.05.2022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81E1BCA-9FBA-417F-B278-40AC6A84C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FB3202-194C-453B-AF5E-46BE30412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22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1FF7-70CD-4747-9BD4-B7F2CFDB7923}" type="datetime1">
              <a:rPr lang="pl-PL" smtClean="0"/>
              <a:t>18.05.2022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355" y="360218"/>
            <a:ext cx="603715" cy="88568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C3D6F52-E375-4B00-A108-6C5F2D40AE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295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1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2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476"/>
            <a:ext cx="10515600" cy="470848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7B26-227B-47E3-857D-C4FC6AD409BA}" type="datetime1">
              <a:rPr lang="pl-PL" smtClean="0"/>
              <a:t>18.05.2022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C4F19C9-8691-4BFE-A737-88E3608AD5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709" y="0"/>
            <a:ext cx="30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72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476"/>
            <a:ext cx="10515600" cy="470848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FD1B-11CC-4CAC-87BC-5739CE238607}" type="datetime1">
              <a:rPr lang="pl-PL" smtClean="0"/>
              <a:t>18.05.2022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2E590AC-ADC8-4EF0-B6A4-E4430EA822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6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3722" y="397309"/>
            <a:ext cx="5431666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3722" y="1477818"/>
            <a:ext cx="5431666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A518-F7A8-4CC2-9E65-5BB70C7EE1D9}" type="datetime1">
              <a:rPr lang="pl-PL" smtClean="0"/>
              <a:t>18.05.2022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5715000" cy="6858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1403D6C-B1F7-4C54-92EF-8A154CBFD2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6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B84E-54BF-44C8-812A-EA7D8A0BC540}" type="datetime1">
              <a:rPr lang="pl-PL" smtClean="0"/>
              <a:t>18.05.2022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52529" cy="6858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1403D6C-B1F7-4C54-92EF-8A154CBFD2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6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3797" y="397309"/>
            <a:ext cx="1031159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3797" y="1477818"/>
            <a:ext cx="10311592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3A15-A02D-475E-9354-5874D9C26805}" type="datetime1">
              <a:rPr lang="pl-PL" smtClean="0"/>
              <a:t>18.05.2022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52088" cy="6858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1403D6C-B1F7-4C54-92EF-8A154CBFD2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2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4A338BD-314F-4173-800A-190DD613D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E590C17-148F-4B0D-84CC-A19504432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A28C81-A31D-444B-881F-B40EC1A69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D99EE-F8EB-492C-A734-7DFB9E52530D}" type="datetime1">
              <a:rPr lang="pl-PL" smtClean="0"/>
              <a:t>18.05.2022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D5537E-8BA4-40EE-93D0-D3C00E516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F68CF0-47FF-4D2B-AC78-D2D2C221C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CC5EE9B-8997-4403-B060-F41A2EA14FB0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1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74" r:id="rId4"/>
    <p:sldLayoutId id="2147483675" r:id="rId5"/>
    <p:sldLayoutId id="2147483676" r:id="rId6"/>
    <p:sldLayoutId id="2147483653" r:id="rId7"/>
    <p:sldLayoutId id="2147483680" r:id="rId8"/>
    <p:sldLayoutId id="2147483683" r:id="rId9"/>
    <p:sldLayoutId id="2147483686" r:id="rId10"/>
    <p:sldLayoutId id="2147483677" r:id="rId11"/>
    <p:sldLayoutId id="2147483681" r:id="rId12"/>
    <p:sldLayoutId id="2147483684" r:id="rId13"/>
    <p:sldLayoutId id="2147483687" r:id="rId14"/>
    <p:sldLayoutId id="2147483678" r:id="rId15"/>
    <p:sldLayoutId id="2147483682" r:id="rId16"/>
    <p:sldLayoutId id="2147483688" r:id="rId17"/>
    <p:sldLayoutId id="2147483685" r:id="rId18"/>
    <p:sldLayoutId id="2147483679" r:id="rId19"/>
    <p:sldLayoutId id="2147483672" r:id="rId20"/>
    <p:sldLayoutId id="2147483651" r:id="rId21"/>
    <p:sldLayoutId id="2147483652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62048F4-C93B-43D5-B93A-D9B46861F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66849BA-577E-472B-833D-7F5A7A2CE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821513E-16D0-46D5-8882-5F81C3F22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D0C97-F0F6-436A-AFCB-2F18E01A5C20}" type="datetime1">
              <a:rPr lang="pl-PL" smtClean="0"/>
              <a:t>18.05.2022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994C2E6-9CDB-4DFF-AF1A-07113CF20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908503-C755-4C1E-8E2E-381A93A1F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13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ystem.dzialajlokalnie.p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dzialajlokalnie.pl/strefa-grantobiorcy/" TargetMode="Externa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dzialajlokalnie.pl/strefa-grantobiorcy/" TargetMode="Externa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dobroczyncaroku.pl/" TargetMode="Externa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polecznikroku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ZbiorkiDzialajLokalnie" TargetMode="Externa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lever-basic-dzialaj-lokalnie" TargetMode="Externa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KursyDlaAnimatorow" TargetMode="Externa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tudu.org.pl/" TargetMode="Externa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FA0E89-D7B1-47A9-B93E-35B7C75C0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132303"/>
            <a:ext cx="6626266" cy="2387600"/>
          </a:xfrm>
        </p:spPr>
        <p:txBody>
          <a:bodyPr anchor="ctr">
            <a:normAutofit/>
          </a:bodyPr>
          <a:lstStyle/>
          <a:p>
            <a:r>
              <a:rPr lang="pl-PL" altLang="pl-PL" b="1" dirty="0"/>
              <a:t>Spotkanie informacyjne</a:t>
            </a:r>
            <a:br>
              <a:rPr lang="pl-PL" altLang="pl-PL" b="1" dirty="0"/>
            </a:br>
            <a:r>
              <a:rPr lang="pl-PL" altLang="pl-PL" b="1" dirty="0"/>
              <a:t>dla wnioskodawców </a:t>
            </a:r>
            <a:br>
              <a:rPr lang="pl-PL" altLang="pl-PL" b="1" dirty="0"/>
            </a:br>
            <a:r>
              <a:rPr lang="pl-PL" altLang="pl-PL" b="1" dirty="0"/>
              <a:t>programu „Działaj Lokalnie”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E1D5D87-AAA7-453D-813C-92615DB4E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6474" y="3773046"/>
            <a:ext cx="5997002" cy="1133061"/>
          </a:xfrm>
        </p:spPr>
        <p:txBody>
          <a:bodyPr/>
          <a:lstStyle/>
          <a:p>
            <a:r>
              <a:rPr lang="pl-PL" altLang="pl-PL" dirty="0">
                <a:solidFill>
                  <a:schemeClr val="tx1"/>
                </a:solidFill>
                <a:latin typeface="+mj-lt"/>
              </a:rPr>
              <a:t>Konkurs „Działaj </a:t>
            </a:r>
            <a:r>
              <a:rPr lang="pl-PL" altLang="pl-PL" dirty="0">
                <a:latin typeface="+mj-lt"/>
              </a:rPr>
              <a:t>Lokalnie 2022</a:t>
            </a:r>
            <a:r>
              <a:rPr lang="pl-PL" altLang="pl-PL" dirty="0">
                <a:solidFill>
                  <a:schemeClr val="tx1"/>
                </a:solidFill>
                <a:latin typeface="+mj-lt"/>
              </a:rPr>
              <a:t>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1901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66F31D2-B8DD-4AB6-8BA4-CEA7DC229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3797" y="397309"/>
            <a:ext cx="10311592" cy="699971"/>
          </a:xfrm>
        </p:spPr>
        <p:txBody>
          <a:bodyPr>
            <a:normAutofit fontScale="25000" lnSpcReduction="20000"/>
          </a:bodyPr>
          <a:lstStyle/>
          <a:p>
            <a:endParaRPr lang="pl-PL" altLang="pl-PL" sz="2800" dirty="0">
              <a:latin typeface="+mj-lt"/>
            </a:endParaRPr>
          </a:p>
          <a:p>
            <a:endParaRPr lang="pl-PL" altLang="pl-PL" sz="2800" dirty="0">
              <a:latin typeface="+mj-lt"/>
            </a:endParaRPr>
          </a:p>
          <a:p>
            <a:r>
              <a:rPr lang="pl-PL" altLang="pl-PL" sz="11200" dirty="0">
                <a:latin typeface="+mj-lt"/>
              </a:rPr>
              <a:t>W ramach konkursu wsparte mogą być projekty, które:</a:t>
            </a:r>
            <a:endParaRPr lang="pl-PL" sz="11200" dirty="0">
              <a:latin typeface="+mj-lt"/>
            </a:endParaRPr>
          </a:p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77CF2C-DEE5-419F-9FAF-F3362614E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3797" y="1477818"/>
            <a:ext cx="10025256" cy="4711845"/>
          </a:xfrm>
        </p:spPr>
        <p:txBody>
          <a:bodyPr>
            <a:normAutofit/>
          </a:bodyPr>
          <a:lstStyle/>
          <a:p>
            <a:r>
              <a:rPr lang="pl-PL" sz="2000" b="1" dirty="0"/>
              <a:t>zakładają współdziałanie mieszkańców</a:t>
            </a:r>
            <a:r>
              <a:rPr lang="pl-PL" sz="2000" dirty="0"/>
              <a:t>, dzięki któremu możliwe jest osiąganie celów</a:t>
            </a:r>
            <a:br>
              <a:rPr lang="pl-PL" sz="2000" dirty="0"/>
            </a:br>
            <a:r>
              <a:rPr lang="pl-PL" sz="2000" dirty="0"/>
              <a:t>o charakterze dobra wspólnego, wynikają z konkretnych potrzeb danej społeczności,</a:t>
            </a:r>
          </a:p>
          <a:p>
            <a:r>
              <a:rPr lang="pl-PL" sz="2000" b="1" dirty="0"/>
              <a:t>mają jasno określony cel, dobrze zaplanowane działania, mierzalne rezultaty i rozsądne koszty realizacji,</a:t>
            </a:r>
          </a:p>
          <a:p>
            <a:r>
              <a:rPr lang="pl-PL" sz="2000" b="1" dirty="0"/>
              <a:t>przewidują takie działania, które będą kierowane do określonej grupy odbiorców</a:t>
            </a:r>
            <a:r>
              <a:rPr lang="pl-PL" sz="2000" dirty="0"/>
              <a:t>,</a:t>
            </a:r>
            <a:br>
              <a:rPr lang="pl-PL" sz="2000" dirty="0"/>
            </a:br>
            <a:r>
              <a:rPr lang="pl-PL" sz="2000" dirty="0"/>
              <a:t>a jednocześnie będą służyć całej społeczności,</a:t>
            </a:r>
          </a:p>
          <a:p>
            <a:r>
              <a:rPr lang="pl-PL" sz="2000" b="1" dirty="0"/>
              <a:t>będą realizowane wspólnymi siłami mieszkańców i instytucji życia lokalnego </a:t>
            </a:r>
            <a:r>
              <a:rPr lang="pl-PL" sz="2000" dirty="0"/>
              <a:t>– samorządów, przedsiębiorców i organizacji społecznych,</a:t>
            </a:r>
          </a:p>
          <a:p>
            <a:r>
              <a:rPr lang="pl-PL" sz="2000" b="1" dirty="0"/>
              <a:t>będą umiejętnie i w sposób przemyślany angażowały zasoby lokalne </a:t>
            </a:r>
            <a:r>
              <a:rPr lang="pl-PL" sz="2000" dirty="0"/>
              <a:t>– naturalne, społeczne, ludzkie i finansowe,</a:t>
            </a:r>
          </a:p>
          <a:p>
            <a:r>
              <a:rPr lang="pl-PL" sz="2000" b="1" dirty="0"/>
              <a:t>przewidują działania zmniejszające negatywne skutki pandemii.</a:t>
            </a:r>
            <a:r>
              <a:rPr lang="pl-PL" sz="2000" dirty="0"/>
              <a:t> Te negatywne skutki mogą dotyczyć różnych obszarów, np. edukacji, sportu, kultury, zdrowia, aktywności społecznej. Mogą też dotyczyć różnych form społecznego zaangażowania, np.: konieczność zastąpienia działań edukacyjnych ze świata realnego, przeniesienia ich do przestrzeni online.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9E7145-66EB-4E3A-951C-544D26F0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2692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9AFA850E-3F45-40E5-BB2A-C285C95B115A}"/>
              </a:ext>
            </a:extLst>
          </p:cNvPr>
          <p:cNvSpPr txBox="1"/>
          <p:nvPr/>
        </p:nvSpPr>
        <p:spPr>
          <a:xfrm>
            <a:off x="221378" y="704749"/>
            <a:ext cx="53059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dirty="0">
                <a:solidFill>
                  <a:schemeClr val="bg1"/>
                </a:solidFill>
              </a:rPr>
              <a:t>W Programie wysoko oceniane będą projekty, które proponują nowe działania lub nową ofertę dla mieszkańców, albo włączają nowe środowiska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w prowadzone wcześniej działania. Zatem od wnioskodawców oczekujemy nowych pomysłów, nowych ofert, które mogą być adaptacją działań podejmowanych przez inne środowiska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lub zupełnie nową propozycją. Składane do konkursu projekty mogą być rozwinięciem wcześniej podjętych działań. 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dirty="0">
              <a:solidFill>
                <a:schemeClr val="bg1"/>
              </a:solidFill>
            </a:endParaRP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dirty="0">
              <a:solidFill>
                <a:schemeClr val="bg1"/>
              </a:solidFill>
            </a:endParaRP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dirty="0">
                <a:solidFill>
                  <a:schemeClr val="bg1"/>
                </a:solidFill>
              </a:rPr>
              <a:t>W Konkursie nie będą finansowane działania akcyjne i jednorazowe wydarzenia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(trwające krócej niż 2/3miesiące).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Wyjątkiem będzie finansowane działań akcyjnych i jednorazowych, ale wyłącznie zmniejszających negatywne skutki pandemii.</a:t>
            </a:r>
            <a:endParaRPr lang="pl-PL" sz="1800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6AEF1E-B08C-4D29-A5A3-BAA6954E6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11</a:t>
            </a:fld>
            <a:endParaRPr lang="pl-PL"/>
          </a:p>
        </p:txBody>
      </p:sp>
      <p:pic>
        <p:nvPicPr>
          <p:cNvPr id="7" name="Obraz 6" descr="Obraz zawierający tekst, osoba&#10;&#10;Opis wygenerowany automatycznie">
            <a:extLst>
              <a:ext uri="{FF2B5EF4-FFF2-40B4-BE49-F238E27FC236}">
                <a16:creationId xmlns:a16="http://schemas.microsoft.com/office/drawing/2014/main" id="{7AC71C03-BE45-45EE-B0CE-96411AE002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37" y="1591632"/>
            <a:ext cx="5965407" cy="3979381"/>
          </a:xfrm>
          <a:prstGeom prst="rect">
            <a:avLst/>
          </a:prstGeom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419999D9-4792-42FE-B2E4-00036C697678}"/>
              </a:ext>
            </a:extLst>
          </p:cNvPr>
          <p:cNvCxnSpPr>
            <a:cxnSpLocks/>
          </p:cNvCxnSpPr>
          <p:nvPr/>
        </p:nvCxnSpPr>
        <p:spPr>
          <a:xfrm flipV="1">
            <a:off x="221378" y="3981767"/>
            <a:ext cx="1674795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11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E09B35B-8F0F-4CF9-AAAE-5E54171C4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12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9EBBE5B-2AEA-49FE-8B7F-E69A89859335}"/>
              </a:ext>
            </a:extLst>
          </p:cNvPr>
          <p:cNvSpPr txBox="1"/>
          <p:nvPr/>
        </p:nvSpPr>
        <p:spPr>
          <a:xfrm>
            <a:off x="240633" y="1588168"/>
            <a:ext cx="52168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  <a:latin typeface="+mj-lt"/>
              </a:rPr>
              <a:t>Na czym skupiamy się w 2022 roku w „Działaj </a:t>
            </a:r>
            <a:r>
              <a:rPr lang="pl-PL" sz="2800" b="1" i="0" u="none" strike="noStrike" baseline="0" dirty="0">
                <a:solidFill>
                  <a:schemeClr val="bg1"/>
                </a:solidFill>
                <a:latin typeface="+mj-lt"/>
              </a:rPr>
              <a:t>Lokalnie”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3Font_3"/>
            </a:endParaRPr>
          </a:p>
          <a:p>
            <a:pPr algn="l"/>
            <a:r>
              <a:rPr lang="pl-PL" sz="2000" b="1" i="0" u="none" strike="noStrike" baseline="0" dirty="0">
                <a:solidFill>
                  <a:schemeClr val="bg1"/>
                </a:solidFill>
              </a:rPr>
              <a:t>Program „Działaj Lokalnie” opieramy</a:t>
            </a:r>
            <a:br>
              <a:rPr lang="pl-PL" sz="2000" b="1" i="0" u="none" strike="noStrike" baseline="0" dirty="0">
                <a:solidFill>
                  <a:schemeClr val="bg1"/>
                </a:solidFill>
              </a:rPr>
            </a:br>
            <a:r>
              <a:rPr lang="pl-PL" sz="2000" b="1" i="0" u="none" strike="noStrike" baseline="0" dirty="0">
                <a:solidFill>
                  <a:schemeClr val="bg1"/>
                </a:solidFill>
              </a:rPr>
              <a:t>na tradycyjnych konkursach grantowych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i="0" u="none" strike="noStrike" baseline="0" dirty="0">
                <a:solidFill>
                  <a:schemeClr val="bg1"/>
                </a:solidFill>
              </a:rPr>
              <a:t>oraz wprowadzamy nowe filary:</a:t>
            </a:r>
            <a:endParaRPr lang="pl-PL" sz="2000" b="1" dirty="0">
              <a:solidFill>
                <a:schemeClr val="bg1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3DEEFFE-0127-46EE-AFA7-482267E57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96319"/>
            <a:ext cx="4596363" cy="492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30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36E6461-8FB7-4C29-A09E-A29E6419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2208" y="354373"/>
            <a:ext cx="10311592" cy="470909"/>
          </a:xfrm>
        </p:spPr>
        <p:txBody>
          <a:bodyPr>
            <a:noAutofit/>
          </a:bodyPr>
          <a:lstStyle/>
          <a:p>
            <a:r>
              <a:rPr lang="pl-PL" altLang="pl-PL" sz="2800" dirty="0">
                <a:latin typeface="+mj-lt"/>
              </a:rPr>
              <a:t>Kto może ubiegać się o dotację? </a:t>
            </a:r>
            <a:endParaRPr lang="pl-PL" sz="28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D0B0E2-F7EE-4CC0-946B-37CF5A74B9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0707" y="1111662"/>
            <a:ext cx="10198280" cy="48708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organizacje pozarządowe</a:t>
            </a:r>
            <a:r>
              <a:rPr lang="pl-PL" sz="2000" dirty="0"/>
              <a:t> </a:t>
            </a:r>
          </a:p>
          <a:p>
            <a:pPr marL="536575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pl-PL" sz="2000" dirty="0"/>
              <a:t>posiadające osobowość prawną (np. fundacje, stowarzyszenia, uczniowskie kluby sportowe, stowarzyszenia kultury fizycznej, organizacje społeczno-zawodowe rolników, koła gospodyń wiejskich wpisane do Krajowego Rejestru Kół Gospodyń Wiejskich prowadzonego przez Agencję Restrukturyzacji i Modernizacji Rolnictwa), z wyłączeniem fundacji skarbu państwa </a:t>
            </a:r>
            <a:br>
              <a:rPr lang="pl-PL" sz="2000" dirty="0"/>
            </a:br>
            <a:r>
              <a:rPr lang="pl-PL" sz="2000" dirty="0"/>
              <a:t>i ich oddziałów, fundacji utworzonych przez partie polityczne, stowarzyszeń samorządów lokalnych, Lokalnych Grup Działania i Lokalnych Grup Rybackich, Lokalnych Organizacji Turystycznych, związków stowarzyszeń,</a:t>
            </a:r>
          </a:p>
          <a:p>
            <a:pPr marL="504000" indent="0">
              <a:spcBef>
                <a:spcPts val="600"/>
              </a:spcBef>
              <a:buNone/>
              <a:defRPr/>
            </a:pPr>
            <a:endParaRPr lang="pl-PL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zarejestrowane w ewidencji prowadzonej przez starostę stowarzyszenia zwykłe,</a:t>
            </a:r>
            <a:endParaRPr lang="pl-PL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oddziały terenowe organizacji pozarządowych posiadające osobowość prawną,</a:t>
            </a:r>
          </a:p>
          <a:p>
            <a:pPr>
              <a:buFont typeface="Arial" charset="0"/>
              <a:buChar char="•"/>
              <a:defRPr/>
            </a:pPr>
            <a:endParaRPr lang="pl-PL" sz="2200" b="1" dirty="0"/>
          </a:p>
          <a:p>
            <a:pPr>
              <a:buFont typeface="Arial" charset="0"/>
              <a:buChar char="•"/>
              <a:defRPr/>
            </a:pPr>
            <a:endParaRPr lang="pl-PL" sz="2800" dirty="0"/>
          </a:p>
          <a:p>
            <a:endParaRPr lang="pl-PL" dirty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509F5413-AD44-48AB-8FC1-9BA1D0864071}"/>
              </a:ext>
            </a:extLst>
          </p:cNvPr>
          <p:cNvCxnSpPr>
            <a:cxnSpLocks/>
          </p:cNvCxnSpPr>
          <p:nvPr/>
        </p:nvCxnSpPr>
        <p:spPr>
          <a:xfrm>
            <a:off x="1357557" y="1505991"/>
            <a:ext cx="9832" cy="2606658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Symbol zastępczy numeru slajdu 17">
            <a:extLst>
              <a:ext uri="{FF2B5EF4-FFF2-40B4-BE49-F238E27FC236}">
                <a16:creationId xmlns:a16="http://schemas.microsoft.com/office/drawing/2014/main" id="{00A04821-5C76-4790-B19B-6E48DC48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9444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36E6461-8FB7-4C29-A09E-A29E6419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2208" y="354373"/>
            <a:ext cx="10311592" cy="470909"/>
          </a:xfrm>
        </p:spPr>
        <p:txBody>
          <a:bodyPr>
            <a:noAutofit/>
          </a:bodyPr>
          <a:lstStyle/>
          <a:p>
            <a:r>
              <a:rPr lang="pl-PL" altLang="pl-PL" sz="2800" dirty="0">
                <a:latin typeface="+mj-lt"/>
              </a:rPr>
              <a:t>Kto może ubiegać się o dotację? </a:t>
            </a:r>
            <a:endParaRPr lang="pl-PL" sz="28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D0B0E2-F7EE-4CC0-946B-37CF5A74B9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0707" y="1111661"/>
            <a:ext cx="10208008" cy="54545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grupy nieformalne</a:t>
            </a:r>
            <a:r>
              <a:rPr lang="pl-PL" sz="2000" dirty="0"/>
              <a:t> </a:t>
            </a:r>
          </a:p>
          <a:p>
            <a:pPr marL="536575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pl-PL" sz="2000" dirty="0"/>
              <a:t>(w tym stowarzyszenia zwykłe, oddziały terenowe organizacji nieposiadające osobowości prawnej)</a:t>
            </a:r>
            <a:r>
              <a:rPr lang="pl-PL" sz="2000" b="1" dirty="0"/>
              <a:t>, w których imieniu wniosek złoży organizacja pozarządowa</a:t>
            </a:r>
            <a:r>
              <a:rPr lang="pl-PL" sz="2000" dirty="0"/>
              <a:t> (jak wyżej) lub jedna </a:t>
            </a:r>
            <a:br>
              <a:rPr lang="pl-PL" sz="2000" dirty="0"/>
            </a:br>
            <a:r>
              <a:rPr lang="pl-PL" sz="2000" dirty="0"/>
              <a:t>z następujących instytucji publicznych: przedszkole publiczne, szkoła publiczna, instytucja kultury, biblioteka publiczna, ośrodek pomocy społecznej, jednostki samorządu terytorialnego, Lokalne Grupy Działania, Lokalne Grupy Rybackie i Lokalne Organizacje Turystyczne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grupy nieformalne, występujące z wnioskiem samodzielnie</a:t>
            </a:r>
            <a:r>
              <a:rPr lang="pl-PL" sz="2000" dirty="0"/>
              <a:t>, jako tzw. </a:t>
            </a:r>
            <a:r>
              <a:rPr lang="pl-PL" sz="2000" b="1" dirty="0"/>
              <a:t>Inicjatywa Działaj Lokalnie. </a:t>
            </a:r>
          </a:p>
          <a:p>
            <a:pPr marL="536575" indent="0">
              <a:buNone/>
              <a:defRPr/>
            </a:pPr>
            <a:r>
              <a:rPr lang="pl-PL" sz="2000" dirty="0"/>
              <a:t>Inicjatywa Działaj Lokalnie to forma dofinansowania projektów realizowanych przez nieformalną grupę mieszkańców we współpracy z Ośrodkiem Działaj Lokalnie. </a:t>
            </a:r>
          </a:p>
          <a:p>
            <a:pPr>
              <a:buFont typeface="Arial" charset="0"/>
              <a:buChar char="•"/>
              <a:defRPr/>
            </a:pPr>
            <a:endParaRPr lang="pl-PL" sz="2200" b="1" dirty="0"/>
          </a:p>
          <a:p>
            <a:pPr>
              <a:buFont typeface="Arial" charset="0"/>
              <a:buChar char="•"/>
              <a:defRPr/>
            </a:pPr>
            <a:endParaRPr lang="pl-PL" sz="2800" dirty="0"/>
          </a:p>
          <a:p>
            <a:endParaRPr lang="pl-PL" dirty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509F5413-AD44-48AB-8FC1-9BA1D0864071}"/>
              </a:ext>
            </a:extLst>
          </p:cNvPr>
          <p:cNvCxnSpPr>
            <a:cxnSpLocks/>
          </p:cNvCxnSpPr>
          <p:nvPr/>
        </p:nvCxnSpPr>
        <p:spPr>
          <a:xfrm>
            <a:off x="1358967" y="1609694"/>
            <a:ext cx="0" cy="3105421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7DE5EA6D-AB99-42D9-91FE-F5BD5324DAFD}"/>
              </a:ext>
            </a:extLst>
          </p:cNvPr>
          <p:cNvCxnSpPr>
            <a:cxnSpLocks/>
          </p:cNvCxnSpPr>
          <p:nvPr/>
        </p:nvCxnSpPr>
        <p:spPr>
          <a:xfrm>
            <a:off x="1358967" y="5943623"/>
            <a:ext cx="0" cy="412727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Symbol zastępczy numeru slajdu 17">
            <a:extLst>
              <a:ext uri="{FF2B5EF4-FFF2-40B4-BE49-F238E27FC236}">
                <a16:creationId xmlns:a16="http://schemas.microsoft.com/office/drawing/2014/main" id="{00A04821-5C76-4790-B19B-6E48DC48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6841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36E6461-8FB7-4C29-A09E-A29E6419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29883" y="372661"/>
            <a:ext cx="10311592" cy="470909"/>
          </a:xfrm>
        </p:spPr>
        <p:txBody>
          <a:bodyPr>
            <a:noAutofit/>
          </a:bodyPr>
          <a:lstStyle/>
          <a:p>
            <a:r>
              <a:rPr lang="pl-PL" altLang="pl-PL" sz="2800" dirty="0">
                <a:latin typeface="+mj-lt"/>
              </a:rPr>
              <a:t>Kto może ubiegać się o dotację?  </a:t>
            </a:r>
            <a:endParaRPr lang="pl-PL" sz="28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D0B0E2-F7EE-4CC0-946B-37CF5A74B9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40204" y="856022"/>
            <a:ext cx="10181683" cy="6001977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endParaRPr lang="pl-PL" sz="2800" dirty="0"/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712FC29-33F1-4E75-A789-F10494531D38}"/>
              </a:ext>
            </a:extLst>
          </p:cNvPr>
          <p:cNvSpPr txBox="1"/>
          <p:nvPr/>
        </p:nvSpPr>
        <p:spPr>
          <a:xfrm>
            <a:off x="1388165" y="4856573"/>
            <a:ext cx="104246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charset="0"/>
              <a:buNone/>
              <a:defRPr/>
            </a:pPr>
            <a:endParaRPr lang="pl-PL" sz="2000" dirty="0"/>
          </a:p>
          <a:p>
            <a:pPr marL="0" indent="0">
              <a:buFont typeface="Arial" charset="0"/>
              <a:buNone/>
              <a:defRPr/>
            </a:pPr>
            <a:endParaRPr lang="pl-PL" sz="2000" dirty="0"/>
          </a:p>
          <a:p>
            <a:pPr marL="0" indent="0">
              <a:buFont typeface="Arial" charset="0"/>
              <a:buNone/>
              <a:defRPr/>
            </a:pPr>
            <a:r>
              <a:rPr lang="pl-PL" sz="2000" dirty="0"/>
              <a:t>W konkursie nie mogą wziąć udziału:</a:t>
            </a:r>
          </a:p>
          <a:p>
            <a:pPr marL="822325" indent="-285750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organizacje/instytucje niewymienione na poprzednich slajdach lub te będące w likwidacji.</a:t>
            </a:r>
          </a:p>
          <a:p>
            <a:pPr marL="536575">
              <a:defRPr/>
            </a:pPr>
            <a:endParaRPr lang="pl-PL" sz="1800" dirty="0">
              <a:highlight>
                <a:srgbClr val="FFFF00"/>
              </a:highlight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2ABB23B-326B-40F9-907C-2538853D3723}"/>
              </a:ext>
            </a:extLst>
          </p:cNvPr>
          <p:cNvSpPr txBox="1"/>
          <p:nvPr/>
        </p:nvSpPr>
        <p:spPr>
          <a:xfrm>
            <a:off x="1242959" y="1302026"/>
            <a:ext cx="95608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pl-PL" sz="2800" dirty="0"/>
              <a:t>W konkursie mogą wziąć udział te organizacje i instytucje</a:t>
            </a:r>
            <a:br>
              <a:rPr lang="pl-PL" sz="2800" dirty="0"/>
            </a:br>
            <a:r>
              <a:rPr lang="pl-PL" sz="2800" dirty="0"/>
              <a:t>oraz grupy, które spełniają łącznie poniższe warunki: </a:t>
            </a:r>
          </a:p>
          <a:p>
            <a:pPr marL="879475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pl-PL" sz="2800" dirty="0"/>
              <a:t>mają siedzibę w </a:t>
            </a:r>
            <a:r>
              <a:rPr lang="pl-PL" sz="2800" b="1" dirty="0"/>
              <a:t>gminach: Bogdaniec, Deszczno, Kłodawa, Lubiszyn, Santok, Krzeszyce, Lubniewice, Sulęcin, Torzym, Ośno Lubuskie</a:t>
            </a:r>
            <a:endParaRPr lang="pl-PL" sz="2800" dirty="0"/>
          </a:p>
          <a:p>
            <a:pPr marL="879475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pl-PL" sz="2800" dirty="0"/>
              <a:t>oraz planują prowadzić działania na terenie przynajmniej jednej z wymienionych gmin. 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ABF72EE-3D64-433C-B911-641333C93672}"/>
              </a:ext>
            </a:extLst>
          </p:cNvPr>
          <p:cNvCxnSpPr>
            <a:cxnSpLocks/>
          </p:cNvCxnSpPr>
          <p:nvPr/>
        </p:nvCxnSpPr>
        <p:spPr>
          <a:xfrm>
            <a:off x="1242959" y="3322939"/>
            <a:ext cx="0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Symbol zastępczy numeru slajdu 13">
            <a:extLst>
              <a:ext uri="{FF2B5EF4-FFF2-40B4-BE49-F238E27FC236}">
                <a16:creationId xmlns:a16="http://schemas.microsoft.com/office/drawing/2014/main" id="{9CE014A1-5DB8-4D17-AD7C-77051E18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0482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7356A9-9E78-4028-9951-1C94FFCC14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05317" y="1266061"/>
            <a:ext cx="8070777" cy="4878533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000" b="1" dirty="0"/>
              <a:t>Kwota dotacji: </a:t>
            </a:r>
            <a:r>
              <a:rPr lang="pl-PL" altLang="pl-PL" sz="2000" dirty="0"/>
              <a:t>maksymalnie </a:t>
            </a:r>
            <a:r>
              <a:rPr lang="pl-PL" sz="2000" b="1" dirty="0">
                <a:solidFill>
                  <a:srgbClr val="FF00FF"/>
                </a:solidFill>
              </a:rPr>
              <a:t>6.000 zł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sz="2000" b="1" dirty="0"/>
              <a:t>Harmonogram: </a:t>
            </a:r>
            <a:r>
              <a:rPr lang="pl-PL" sz="2000" dirty="0"/>
              <a:t>minimum </a:t>
            </a:r>
            <a:r>
              <a:rPr lang="pl-PL" sz="2000" b="1" dirty="0">
                <a:solidFill>
                  <a:srgbClr val="FF00FF"/>
                </a:solidFill>
              </a:rPr>
              <a:t>3 maksymalnie 6 miesięcznego </a:t>
            </a:r>
            <a:r>
              <a:rPr lang="pl-PL" sz="2000" dirty="0"/>
              <a:t>projektu jest przewidziany na okres między </a:t>
            </a:r>
            <a:r>
              <a:rPr lang="pl-PL" sz="2000" b="1" dirty="0">
                <a:solidFill>
                  <a:srgbClr val="FF00FF"/>
                </a:solidFill>
              </a:rPr>
              <a:t>1 lipca 2022 r. do 31.12.2022 r.</a:t>
            </a:r>
            <a:br>
              <a:rPr lang="pl-PL" sz="2000" dirty="0">
                <a:solidFill>
                  <a:srgbClr val="FF00FF"/>
                </a:solidFill>
              </a:rPr>
            </a:br>
            <a:r>
              <a:rPr lang="pl-PL" sz="2000" dirty="0"/>
              <a:t>Dopuszcza się realizacje specjalnych projektów, trwających minimum miesiąc, o ile dotyczą one wyłącznie walki z pandemią.</a:t>
            </a:r>
            <a:endParaRPr lang="pl-PL" sz="2000" b="1" dirty="0"/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000" b="1" dirty="0"/>
              <a:t>Pula na dotacje:</a:t>
            </a:r>
            <a:r>
              <a:rPr lang="pl-PL" altLang="pl-PL" sz="2400" b="1" dirty="0">
                <a:solidFill>
                  <a:srgbClr val="FF00FF"/>
                </a:solidFill>
              </a:rPr>
              <a:t>  60 000 zł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000" b="1" dirty="0"/>
              <a:t>Termin złożenia wniosku: </a:t>
            </a:r>
            <a:r>
              <a:rPr lang="pl-PL" altLang="pl-PL" sz="2400" b="1" dirty="0">
                <a:solidFill>
                  <a:srgbClr val="FF00FF"/>
                </a:solidFill>
              </a:rPr>
              <a:t>do 16 czerwca 2022 r. </a:t>
            </a:r>
            <a:r>
              <a:rPr lang="pl-PL" altLang="pl-PL" sz="2000" b="1" dirty="0"/>
              <a:t>przez generator dostępny na stronie</a:t>
            </a:r>
            <a:r>
              <a:rPr lang="pl-PL" altLang="pl-PL" sz="2000" b="1" dirty="0">
                <a:solidFill>
                  <a:srgbClr val="FF00FF"/>
                </a:solidFill>
              </a:rPr>
              <a:t> </a:t>
            </a:r>
            <a:r>
              <a:rPr lang="pl-PL" altLang="pl-PL" sz="2000" b="1" dirty="0">
                <a:solidFill>
                  <a:srgbClr val="FF00FF"/>
                </a:solidFill>
                <a:hlinkClick r:id="rId3"/>
              </a:rPr>
              <a:t>http://system.dzialajlokalnie.pl</a:t>
            </a:r>
            <a:endParaRPr lang="pl-PL" altLang="pl-PL" sz="20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000" b="1" dirty="0"/>
              <a:t>Czas realizacji projektów: </a:t>
            </a:r>
            <a:r>
              <a:rPr lang="pl-PL" altLang="pl-PL" sz="2000" b="1" dirty="0">
                <a:solidFill>
                  <a:srgbClr val="FF00FF"/>
                </a:solidFill>
              </a:rPr>
              <a:t>1 lipca 2022 </a:t>
            </a:r>
            <a:r>
              <a:rPr lang="pl-PL" altLang="pl-PL" sz="2000" dirty="0">
                <a:solidFill>
                  <a:srgbClr val="FF00FF"/>
                </a:solidFill>
              </a:rPr>
              <a:t>–</a:t>
            </a:r>
            <a:r>
              <a:rPr lang="pl-PL" altLang="pl-PL" sz="2000" b="1" dirty="0">
                <a:solidFill>
                  <a:srgbClr val="FF00FF"/>
                </a:solidFill>
              </a:rPr>
              <a:t> 31 grudnia 2022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000" b="1" dirty="0"/>
              <a:t>Konsultacje udzielane będą w: </a:t>
            </a:r>
            <a:r>
              <a:rPr lang="pl-PL" altLang="pl-PL" sz="2000" b="1" dirty="0">
                <a:solidFill>
                  <a:srgbClr val="FF00FF"/>
                </a:solidFill>
              </a:rPr>
              <a:t>siedzibie ODL pod nr telefonu 784495003</a:t>
            </a:r>
          </a:p>
          <a:p>
            <a:pPr marL="0" indent="0" algn="ctr" eaLnBrk="1" hangingPunct="1">
              <a:lnSpc>
                <a:spcPct val="120000"/>
              </a:lnSpc>
              <a:buFontTx/>
              <a:buNone/>
            </a:pPr>
            <a:r>
              <a:rPr lang="pl-PL" altLang="pl-PL" sz="2000" b="1" dirty="0">
                <a:solidFill>
                  <a:srgbClr val="FF00FF"/>
                </a:solidFill>
              </a:rPr>
              <a:t>Formularz wniosku i regulamin konkursu można obejrzeć na stronie: </a:t>
            </a:r>
          </a:p>
          <a:p>
            <a:pPr marL="0" indent="0" algn="ctr" eaLnBrk="1" hangingPunct="1">
              <a:lnSpc>
                <a:spcPct val="120000"/>
              </a:lnSpc>
              <a:buFontTx/>
              <a:buNone/>
            </a:pPr>
            <a:r>
              <a:rPr lang="pl-PL" altLang="pl-PL" sz="2000" b="1" dirty="0">
                <a:solidFill>
                  <a:srgbClr val="FF00FF"/>
                </a:solidFill>
              </a:rPr>
              <a:t>www.kst-lgd.pl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0B0419D-3E9E-4D1F-967D-E65C0908DE11}"/>
              </a:ext>
            </a:extLst>
          </p:cNvPr>
          <p:cNvSpPr txBox="1"/>
          <p:nvPr/>
        </p:nvSpPr>
        <p:spPr>
          <a:xfrm>
            <a:off x="187865" y="1477817"/>
            <a:ext cx="2385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+mj-lt"/>
              </a:rPr>
              <a:t>Ważne informacje: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517D594-9FDE-42C6-B5FD-E5D71E6D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3518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7356A9-9E78-4028-9951-1C94FFCC14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14943" y="1256436"/>
            <a:ext cx="8304075" cy="376010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000" b="1" dirty="0"/>
              <a:t>Minimum 25% wartości wnioskowanej dotacji</a:t>
            </a:r>
            <a:r>
              <a:rPr lang="pl-PL" altLang="pl-PL" sz="2000" dirty="0"/>
              <a:t>, przy czym: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2000" dirty="0"/>
              <a:t>min</a:t>
            </a:r>
            <a:r>
              <a:rPr lang="pl-PL" altLang="pl-PL" sz="2000" b="1" dirty="0"/>
              <a:t>. 5% w postaci finansowej </a:t>
            </a:r>
            <a:r>
              <a:rPr lang="pl-PL" sz="2000" dirty="0"/>
              <a:t>(wymaganie pozyskania wkładu finansowego nie dotyczy Inicjatywy Działaj Lokalnie i w 2022 roku projektów służących walce z pandemią lub przeciwdziałaniu negatywnym skutkom pandemii),</a:t>
            </a:r>
            <a:endParaRPr lang="pl-PL" altLang="pl-PL" sz="2000" b="1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2000" dirty="0"/>
              <a:t>pozostała część</a:t>
            </a:r>
            <a:r>
              <a:rPr lang="pl-PL" altLang="pl-PL" sz="2000" b="1" dirty="0"/>
              <a:t> </a:t>
            </a:r>
            <a:r>
              <a:rPr lang="pl-PL" altLang="pl-PL" sz="2000" dirty="0"/>
              <a:t>w postaci wkładu </a:t>
            </a:r>
            <a:r>
              <a:rPr lang="pl-PL" altLang="pl-PL" sz="2000" b="1" dirty="0"/>
              <a:t>usługowego, rzeczowego</a:t>
            </a:r>
            <a:br>
              <a:rPr lang="pl-PL" altLang="pl-PL" sz="2000" b="1" dirty="0"/>
            </a:br>
            <a:r>
              <a:rPr lang="pl-PL" altLang="pl-PL" sz="2000" dirty="0"/>
              <a:t>lub</a:t>
            </a:r>
            <a:r>
              <a:rPr lang="pl-PL" altLang="pl-PL" sz="2000" b="1" dirty="0"/>
              <a:t> pracy wolontariuszy.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000" dirty="0"/>
              <a:t>Wkład można pozyskać i zaangażować w trakcie realizacji projektu, we wniosku należy wskazać wysokość wkładu i planowane źródła finansowania.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2B09C27-36BA-474B-A104-DCC818B01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17</a:t>
            </a:fld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0B0419D-3E9E-4D1F-967D-E65C0908DE11}"/>
              </a:ext>
            </a:extLst>
          </p:cNvPr>
          <p:cNvSpPr txBox="1"/>
          <p:nvPr/>
        </p:nvSpPr>
        <p:spPr>
          <a:xfrm>
            <a:off x="187865" y="1477817"/>
            <a:ext cx="2385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+mj-lt"/>
              </a:rPr>
              <a:t>Wymagany wkład własny</a:t>
            </a:r>
          </a:p>
        </p:txBody>
      </p:sp>
    </p:spTree>
    <p:extLst>
      <p:ext uri="{BB962C8B-B14F-4D97-AF65-F5344CB8AC3E}">
        <p14:creationId xmlns:p14="http://schemas.microsoft.com/office/powerpoint/2010/main" val="4078973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BF34F3-23CC-4854-BC93-67CCB3A03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132303"/>
            <a:ext cx="5997001" cy="1292845"/>
          </a:xfrm>
        </p:spPr>
        <p:txBody>
          <a:bodyPr anchor="ctr">
            <a:normAutofit/>
          </a:bodyPr>
          <a:lstStyle/>
          <a:p>
            <a:r>
              <a:rPr lang="pl-PL" sz="3200" b="1" dirty="0"/>
              <a:t>Formularz wniosku</a:t>
            </a:r>
            <a:endParaRPr lang="pl-PL" sz="3200" dirty="0"/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E2D7029B-9763-4BA1-AEC6-925A06AF991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710363" y="3085203"/>
            <a:ext cx="599757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http://system.dzialajlokalnie.pl</a:t>
            </a:r>
          </a:p>
        </p:txBody>
      </p:sp>
    </p:spTree>
    <p:extLst>
      <p:ext uri="{BB962C8B-B14F-4D97-AF65-F5344CB8AC3E}">
        <p14:creationId xmlns:p14="http://schemas.microsoft.com/office/powerpoint/2010/main" val="3501188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2E56B79-DA97-4B92-BB73-1B9A572E2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Kryteria formalne: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>
            <a:noAutofit/>
          </a:bodyPr>
          <a:lstStyle/>
          <a:p>
            <a:pPr marL="268288" indent="-268288" eaLnBrk="1">
              <a:buFont typeface="+mj-lt"/>
              <a:buAutoNum type="arabicPeriod"/>
              <a:defRPr/>
            </a:pPr>
            <a:r>
              <a:rPr lang="pl-PL" sz="2000" dirty="0"/>
              <a:t>wniosek został złożony w terminie, tj. do </a:t>
            </a:r>
            <a:r>
              <a:rPr lang="pl-PL" sz="2000" b="1" dirty="0">
                <a:solidFill>
                  <a:srgbClr val="FF00FF"/>
                </a:solidFill>
              </a:rPr>
              <a:t>16 czerwca 2022 r.</a:t>
            </a:r>
          </a:p>
          <a:p>
            <a:pPr marL="268288" indent="-268288" eaLnBrk="1">
              <a:buFont typeface="+mj-lt"/>
              <a:buAutoNum type="arabicPeriod"/>
              <a:defRPr/>
            </a:pPr>
            <a:r>
              <a:rPr lang="pl-PL" sz="2000" dirty="0"/>
              <a:t>wniosek jest </a:t>
            </a:r>
            <a:r>
              <a:rPr lang="pl-PL" sz="2000" b="1" dirty="0"/>
              <a:t>złożony online w generatorze </a:t>
            </a:r>
            <a:r>
              <a:rPr lang="pl-PL" sz="2000" dirty="0"/>
              <a:t>programu „Działaj Lokalnie”</a:t>
            </a:r>
            <a:br>
              <a:rPr lang="pl-PL" sz="2000" dirty="0"/>
            </a:br>
            <a:r>
              <a:rPr lang="pl-PL" sz="2000" dirty="0"/>
              <a:t>i jest kompletny (tj. zawiera odpowiedzi na wszystkie pytania).</a:t>
            </a:r>
          </a:p>
          <a:p>
            <a:pPr marL="268288" indent="-268288" eaLnBrk="1">
              <a:buFont typeface="+mj-lt"/>
              <a:buAutoNum type="arabicPeriod"/>
              <a:defRPr/>
            </a:pPr>
            <a:r>
              <a:rPr lang="pl-PL" sz="2000" dirty="0"/>
              <a:t>projekt jest </a:t>
            </a:r>
            <a:r>
              <a:rPr lang="pl-PL" sz="2000" b="1" dirty="0"/>
              <a:t>złożony przez organizację, instytucję lub grupę uprawnioną</a:t>
            </a:r>
            <a:br>
              <a:rPr lang="pl-PL" sz="2000" b="1" dirty="0"/>
            </a:br>
            <a:r>
              <a:rPr lang="pl-PL" sz="2000" b="1" dirty="0"/>
              <a:t>do udziału w konkursie, zgodnie z wytycznymi </a:t>
            </a:r>
            <a:r>
              <a:rPr lang="pl-PL" sz="2000" dirty="0"/>
              <a:t>przedstawionymi</a:t>
            </a:r>
            <a:br>
              <a:rPr lang="pl-PL" sz="2000" dirty="0"/>
            </a:br>
            <a:r>
              <a:rPr lang="pl-PL" sz="2000" dirty="0"/>
              <a:t>w części III Regulaminu.</a:t>
            </a:r>
          </a:p>
          <a:p>
            <a:pPr marL="268288" indent="-268288" eaLnBrk="1">
              <a:buFont typeface="+mj-lt"/>
              <a:buAutoNum type="arabicPeriod"/>
              <a:defRPr/>
            </a:pPr>
            <a:r>
              <a:rPr lang="pl-PL" sz="2000" dirty="0"/>
              <a:t>projekt jest </a:t>
            </a:r>
            <a:r>
              <a:rPr lang="pl-PL" sz="2000" b="1" dirty="0"/>
              <a:t>adresowany do społeczności do około 20.000 mieszkańców </a:t>
            </a:r>
            <a:r>
              <a:rPr lang="pl-PL" sz="2000" dirty="0"/>
              <a:t>(lub większej, objętej konkursem miejscowości), która mieści się w zasięgu działania ODL, a siedziba wnioskodawcy (organizacji, oddziału) znajduje się na obszarze objętym konkursem przez ODL.</a:t>
            </a:r>
          </a:p>
          <a:p>
            <a:pPr marL="268288" indent="-268288">
              <a:buFont typeface="+mj-lt"/>
              <a:buAutoNum type="arabicPeriod"/>
              <a:defRPr/>
            </a:pPr>
            <a:r>
              <a:rPr lang="pl-PL" altLang="pl-PL" sz="2000" b="1" dirty="0"/>
              <a:t>harmonogram</a:t>
            </a:r>
            <a:r>
              <a:rPr lang="pl-PL" alt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>
                <a:solidFill>
                  <a:srgbClr val="FF00FF"/>
                </a:solidFill>
              </a:rPr>
              <a:t> 3-6 </a:t>
            </a:r>
            <a:r>
              <a:rPr lang="pl-PL" sz="2000" dirty="0"/>
              <a:t>miesięcznego projektu jest przewidziany na okres między </a:t>
            </a:r>
            <a:r>
              <a:rPr lang="pl-PL" sz="2000" b="1" dirty="0">
                <a:solidFill>
                  <a:srgbClr val="FF00FF"/>
                </a:solidFill>
              </a:rPr>
              <a:t>1 lipca 2022 -31 grudnia 2022</a:t>
            </a:r>
            <a:br>
              <a:rPr lang="pl-PL" sz="2000" dirty="0">
                <a:solidFill>
                  <a:srgbClr val="FF00FF"/>
                </a:solidFill>
              </a:rPr>
            </a:br>
            <a:r>
              <a:rPr lang="pl-PL" sz="2000" dirty="0"/>
              <a:t>Dopuszcza się realizacje specjalnych projektów, trwających minimum miesiąc, o ile dotyczą one wyłącznie walki z pandemią.</a:t>
            </a:r>
            <a:endParaRPr lang="pl-PL" sz="2000" b="1" dirty="0"/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0C7796C-DB0F-4115-A680-F97E65F02D9C}"/>
              </a:ext>
            </a:extLst>
          </p:cNvPr>
          <p:cNvSpPr txBox="1"/>
          <p:nvPr/>
        </p:nvSpPr>
        <p:spPr>
          <a:xfrm>
            <a:off x="119270" y="1679713"/>
            <a:ext cx="2355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Złożone wnioski będą oceniane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pod względem formalnym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6147124-38EB-46DF-A428-F78D8E21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7816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Instrukcja dla </a:t>
            </a:r>
            <a:r>
              <a:rPr lang="pl-PL" dirty="0" err="1"/>
              <a:t>ODL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/>
              <a:t>Prezentacja została przygotowana dla przedstawicieli ODL.</a:t>
            </a:r>
            <a:br>
              <a:rPr lang="pl-PL" dirty="0"/>
            </a:br>
            <a:r>
              <a:rPr lang="pl-PL" dirty="0"/>
              <a:t>Zawiera najważniejsze informacje o programie „Działaj Lokalnie”</a:t>
            </a:r>
            <a:br>
              <a:rPr lang="pl-PL" dirty="0"/>
            </a:br>
            <a:r>
              <a:rPr lang="pl-PL" dirty="0"/>
              <a:t>i konkursie „Działaj Lokalnie 2022”.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br>
              <a:rPr lang="pl-PL" dirty="0"/>
            </a:br>
            <a:r>
              <a:rPr lang="pl-PL" dirty="0"/>
              <a:t>Przed zaprezentowaniem jej na spotkaniu dla wnioskodawców,</a:t>
            </a:r>
            <a:br>
              <a:rPr lang="pl-PL" dirty="0"/>
            </a:br>
            <a:r>
              <a:rPr lang="pl-PL" dirty="0"/>
              <a:t>prosimy zaktualizować lub uzupełnić w prezentacji </a:t>
            </a:r>
            <a:r>
              <a:rPr lang="pl-PL" b="1" dirty="0"/>
              <a:t>wyłącznie te treści</a:t>
            </a:r>
            <a:r>
              <a:rPr lang="pl-PL" dirty="0"/>
              <a:t>,</a:t>
            </a:r>
            <a:br>
              <a:rPr lang="pl-PL" dirty="0"/>
            </a:br>
            <a:r>
              <a:rPr lang="pl-PL" dirty="0">
                <a:solidFill>
                  <a:srgbClr val="FF00FF"/>
                </a:solidFill>
              </a:rPr>
              <a:t>które są zapisane kolorem purpurowym,</a:t>
            </a:r>
            <a:br>
              <a:rPr lang="pl-PL" dirty="0"/>
            </a:br>
            <a:r>
              <a:rPr lang="pl-PL" dirty="0"/>
              <a:t>następnie zmienić kolor liter na domyślny czarny.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/>
              <a:t>Zespół „Działaj Lokalnie”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/>
              <a:t>w Akademii Rozwoju Filantropii w Polsce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6212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2E56B79-DA97-4B92-BB73-1B9A572E2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Kryteria formalne cd.: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2" y="1477818"/>
            <a:ext cx="8323823" cy="4711845"/>
          </a:xfrm>
        </p:spPr>
        <p:txBody>
          <a:bodyPr>
            <a:noAutofit/>
          </a:bodyPr>
          <a:lstStyle/>
          <a:p>
            <a:pPr marL="457200" indent="-457200" eaLnBrk="1">
              <a:buFont typeface="Calibri" panose="020F0502020204030204" pitchFamily="34" charset="0"/>
              <a:buAutoNum type="arabicPeriod" startAt="6"/>
            </a:pPr>
            <a:r>
              <a:rPr lang="pl-PL" altLang="pl-PL" sz="2000" dirty="0"/>
              <a:t>przedstawiony we wniosku </a:t>
            </a:r>
            <a:r>
              <a:rPr lang="pl-PL" altLang="pl-PL" sz="2000" b="1" dirty="0"/>
              <a:t>budżet jest prawidłowo wypełniony</a:t>
            </a:r>
            <a:br>
              <a:rPr lang="pl-PL" altLang="pl-PL" sz="2000" b="1" dirty="0"/>
            </a:br>
            <a:r>
              <a:rPr lang="pl-PL" altLang="pl-PL" sz="2000" dirty="0"/>
              <a:t>(nie zawiera błędów rachunkowych).</a:t>
            </a:r>
          </a:p>
          <a:p>
            <a:pPr marL="457200" indent="-457200">
              <a:buFont typeface="Calibri" panose="020F0502020204030204" pitchFamily="34" charset="0"/>
              <a:buAutoNum type="arabicPeriod" startAt="6"/>
            </a:pPr>
            <a:r>
              <a:rPr lang="pl-PL" altLang="pl-PL" sz="2000" dirty="0"/>
              <a:t>kwota wnioskowanej dotacji nie przekracza </a:t>
            </a:r>
            <a:r>
              <a:rPr lang="pl-PL" sz="2000" b="1" dirty="0">
                <a:solidFill>
                  <a:srgbClr val="FF00FF"/>
                </a:solidFill>
              </a:rPr>
              <a:t>6.000 zł</a:t>
            </a:r>
            <a:r>
              <a:rPr lang="pl-PL" altLang="pl-PL" sz="2000" dirty="0"/>
              <a:t>.</a:t>
            </a:r>
          </a:p>
          <a:p>
            <a:pPr marL="457200" indent="-457200" eaLnBrk="1">
              <a:buFont typeface="Calibri" panose="020F0502020204030204" pitchFamily="34" charset="0"/>
              <a:buAutoNum type="arabicPeriod" startAt="6"/>
            </a:pPr>
            <a:r>
              <a:rPr lang="pl-PL" altLang="pl-PL" sz="2000" dirty="0"/>
              <a:t>organizacja/grupa/Inicjatywa DL ma zaplanowany </a:t>
            </a:r>
            <a:r>
              <a:rPr lang="pl-PL" altLang="pl-PL" sz="2000" b="1" dirty="0"/>
              <a:t>wkład własny</a:t>
            </a:r>
            <a:br>
              <a:rPr lang="pl-PL" altLang="pl-PL" sz="2000" b="1" dirty="0"/>
            </a:br>
            <a:r>
              <a:rPr lang="pl-PL" altLang="pl-PL" sz="2000" b="1" dirty="0"/>
              <a:t>w wysokości minimum 25% wartości wnioskowanej dotacji</a:t>
            </a:r>
            <a:r>
              <a:rPr lang="pl-PL" altLang="pl-PL" sz="2000" dirty="0"/>
              <a:t>,</a:t>
            </a:r>
            <a:br>
              <a:rPr lang="pl-PL" altLang="pl-PL" sz="2000" dirty="0"/>
            </a:br>
            <a:r>
              <a:rPr lang="pl-PL" altLang="pl-PL" sz="2000" b="1" dirty="0"/>
              <a:t>z czego min. 5% w postaci finansowej</a:t>
            </a:r>
            <a:r>
              <a:rPr lang="pl-PL" sz="2000" dirty="0"/>
              <a:t> (wymaganie pozyskania wkładu finansowego nie dotyczy Inicjatywy Działaj Lokalnie i w 2022 roku projektów służących walce z pandemią lub przeciwdziałaniu negatywnym skutkom pandemii),</a:t>
            </a:r>
            <a:r>
              <a:rPr lang="pl-PL" sz="2000" b="1" dirty="0"/>
              <a:t> </a:t>
            </a:r>
            <a:r>
              <a:rPr lang="pl-PL" altLang="pl-PL" sz="2000" dirty="0"/>
              <a:t>pozostała część </a:t>
            </a:r>
            <a:r>
              <a:rPr lang="pl-PL" altLang="pl-PL" sz="2000" b="1" dirty="0"/>
              <a:t>w postaci wkładu usługowego, rzeczowego lub pracy wolontariuszy</a:t>
            </a:r>
            <a:r>
              <a:rPr lang="pl-PL" altLang="pl-PL" sz="2000" dirty="0"/>
              <a:t>.</a:t>
            </a:r>
          </a:p>
          <a:p>
            <a:pPr marL="457200" indent="-457200" eaLnBrk="1" hangingPunct="1">
              <a:buFont typeface="Calibri" panose="020F0502020204030204" pitchFamily="34" charset="0"/>
              <a:buAutoNum type="arabicPeriod" startAt="6"/>
            </a:pPr>
            <a:r>
              <a:rPr lang="pl-PL" altLang="pl-PL" sz="2000" b="1" dirty="0"/>
              <a:t>środków pozyskanych w ramach innych programów </a:t>
            </a:r>
            <a:r>
              <a:rPr lang="pl-PL" altLang="pl-PL" sz="2000" b="1" dirty="0" err="1"/>
              <a:t>PAFW</a:t>
            </a:r>
            <a:br>
              <a:rPr lang="pl-PL" altLang="pl-PL" sz="2000" b="1" dirty="0"/>
            </a:br>
            <a:r>
              <a:rPr lang="pl-PL" altLang="pl-PL" sz="2000" dirty="0"/>
              <a:t>(których pełna lista znajduje się na www.pafw.pl) </a:t>
            </a:r>
            <a:r>
              <a:rPr lang="pl-PL" altLang="pl-PL" sz="2000" b="1" dirty="0"/>
              <a:t>nie można wykazywać jako wymaganego wkładu własnego</a:t>
            </a:r>
            <a:r>
              <a:rPr lang="pl-PL" altLang="pl-PL" sz="2000" dirty="0"/>
              <a:t> do programu „Działaj Lokalnie”. </a:t>
            </a:r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0C7796C-DB0F-4115-A680-F97E65F02D9C}"/>
              </a:ext>
            </a:extLst>
          </p:cNvPr>
          <p:cNvSpPr txBox="1"/>
          <p:nvPr/>
        </p:nvSpPr>
        <p:spPr>
          <a:xfrm>
            <a:off x="119270" y="1679713"/>
            <a:ext cx="2355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Złożone wnioski będą oceniane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pod względem formalnym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B194C7E-419F-4B97-B8A2-6BDEB897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0271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48C75486-7967-4C37-8DD0-262C4A454F90}"/>
              </a:ext>
            </a:extLst>
          </p:cNvPr>
          <p:cNvSpPr txBox="1"/>
          <p:nvPr/>
        </p:nvSpPr>
        <p:spPr>
          <a:xfrm>
            <a:off x="438539" y="1731932"/>
            <a:ext cx="4822911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Wnioski </a:t>
            </a: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spełniające wszystkie kryteria formalne</a:t>
            </a: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 zostaną przekazane Komisji, która dokona oceny aplikacji 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w oparciu o </a:t>
            </a: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kryteria merytoryczne.</a:t>
            </a:r>
            <a:endParaRPr lang="pl-PL" altLang="pl-P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C8C0CAF-9678-4E5E-A52E-FB5815DF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21</a:t>
            </a:fld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C6A3018-EA07-4710-A4D2-A577B08F0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584" y="1801323"/>
            <a:ext cx="6006581" cy="413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68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7984FE-FC18-44F4-9B40-5885421A26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4" y="1477818"/>
            <a:ext cx="8052116" cy="4711845"/>
          </a:xfrm>
        </p:spPr>
        <p:txBody>
          <a:bodyPr>
            <a:normAutofit/>
          </a:bodyPr>
          <a:lstStyle/>
          <a:p>
            <a:pPr marL="0" indent="0" eaLnBrk="1">
              <a:buFont typeface="Arial" charset="0"/>
              <a:buNone/>
              <a:defRPr/>
            </a:pPr>
            <a:r>
              <a:rPr lang="pl-PL" sz="2000" b="1" dirty="0"/>
              <a:t>Komisja wybierze te projekty, które w najwyższym stopniu spełnią następujące kryteria: 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odpowiadają na jasno zdefiniowaną potrzebę</a:t>
            </a:r>
            <a:r>
              <a:rPr lang="pl-PL" sz="2000" dirty="0"/>
              <a:t>, ważną dla społeczności, której zaspokojenie służy dobru wspólnemu;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zakładają działania adekwatne do opisanej potrzeby</a:t>
            </a:r>
            <a:r>
              <a:rPr lang="pl-PL" sz="2000" dirty="0"/>
              <a:t>, właściwy do założeń projektu harmonogram działań oraz wymierne rezultaty;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szeroko angażują mieszkańców do zaspokojenia tej potrzeby</a:t>
            </a:r>
            <a:r>
              <a:rPr lang="pl-PL" sz="2000" dirty="0"/>
              <a:t>,</a:t>
            </a:r>
            <a:br>
              <a:rPr lang="pl-PL" sz="2000" dirty="0"/>
            </a:br>
            <a:r>
              <a:rPr lang="pl-PL" sz="2000" dirty="0"/>
              <a:t>a przez to do aktywności na rzecz dobra wspólnego, opierają się na współpracy z partnerami instytucjonalnymi i wolontariuszami;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zakładają atrakcyjne dla odbiorców działania i różnorodny sposób komunikowania o planowanych działaniach</a:t>
            </a:r>
            <a:r>
              <a:rPr lang="pl-PL" sz="2000" dirty="0"/>
              <a:t>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proponują nowe działania/nową ofertę dla mieszkańców</a:t>
            </a:r>
            <a:r>
              <a:rPr lang="pl-PL" sz="2000" dirty="0"/>
              <a:t>, albo włączają nowe środowiska wprowadzone wcześniej działania;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C464427-1B26-4EB5-9865-4BCB068E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22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0164943-566B-4869-BFD6-715C941D9A1F}"/>
              </a:ext>
            </a:extLst>
          </p:cNvPr>
          <p:cNvSpPr txBox="1"/>
          <p:nvPr/>
        </p:nvSpPr>
        <p:spPr>
          <a:xfrm>
            <a:off x="279918" y="1477818"/>
            <a:ext cx="2509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Kryteria merytoryczne: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2274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7984FE-FC18-44F4-9B40-5885421A26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042785" cy="4711845"/>
          </a:xfrm>
        </p:spPr>
        <p:txBody>
          <a:bodyPr>
            <a:normAutofit/>
          </a:bodyPr>
          <a:lstStyle/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jasno i w sposób wymierny przedstawiają planowane korzyści</a:t>
            </a:r>
            <a:r>
              <a:rPr lang="pl-PL" altLang="pl-PL" sz="2000" dirty="0"/>
              <a:t>,</a:t>
            </a:r>
            <a:br>
              <a:rPr lang="pl-PL" altLang="pl-PL" sz="2000" dirty="0"/>
            </a:br>
            <a:r>
              <a:rPr lang="pl-PL" altLang="pl-PL" sz="2000" dirty="0"/>
              <a:t>jakie w efekcie realizacji projektu odniosą jego bezpośredni uczestnicy oraz lokalna społeczność, a także sami realizatorzy;</a:t>
            </a:r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planują kontynuowanie wybranych działań projektu i podtrzymanie aktywności środowisk lub grup społecznych po zakończeniu realizacji projektu, n</a:t>
            </a:r>
            <a:r>
              <a:rPr lang="pl-PL" altLang="pl-PL" sz="2000" i="1" dirty="0"/>
              <a:t>ie dotyczy to projektów mających na celu walkę ze skutkami pandemii COVID-19 w sytuacji wygaśnięcia pandemii na danym terenie</a:t>
            </a:r>
            <a:br>
              <a:rPr lang="pl-PL" altLang="pl-PL" sz="2000" i="1" dirty="0"/>
            </a:br>
            <a:r>
              <a:rPr lang="pl-PL" altLang="pl-PL" sz="2000" i="1" dirty="0"/>
              <a:t>i zniesienia obostrzeń sanitarnych;</a:t>
            </a:r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gwarantują zaangażowanie wymaganego wkładu własnego;</a:t>
            </a:r>
            <a:endParaRPr lang="pl-PL" altLang="pl-PL" sz="2000" dirty="0"/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mają budżet adekwatny do zaplanowanych działań</a:t>
            </a:r>
            <a:r>
              <a:rPr lang="pl-PL" altLang="pl-PL" sz="2000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C464427-1B26-4EB5-9865-4BCB068E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23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0164943-566B-4869-BFD6-715C941D9A1F}"/>
              </a:ext>
            </a:extLst>
          </p:cNvPr>
          <p:cNvSpPr txBox="1"/>
          <p:nvPr/>
        </p:nvSpPr>
        <p:spPr>
          <a:xfrm>
            <a:off x="279918" y="1477818"/>
            <a:ext cx="2509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Kryteria merytoryczne: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5329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90A32F-55B0-4B19-8B76-3E0D13A65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250301"/>
            <a:ext cx="5997002" cy="1655762"/>
          </a:xfrm>
        </p:spPr>
        <p:txBody>
          <a:bodyPr anchor="ctr">
            <a:normAutofit/>
          </a:bodyPr>
          <a:lstStyle/>
          <a:p>
            <a:r>
              <a:rPr lang="pl-PL" altLang="pl-PL" sz="3200" b="1" dirty="0"/>
              <a:t>Dodatkowe możliwości</a:t>
            </a:r>
            <a:br>
              <a:rPr lang="pl-PL" altLang="pl-PL" sz="3200" b="1" dirty="0"/>
            </a:br>
            <a:r>
              <a:rPr lang="pl-PL" altLang="pl-PL" sz="3200" b="1" dirty="0"/>
              <a:t>dla uczestników Programu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057904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Przydatne materiały, publikacje, są zamieszczane na stronie:</a:t>
            </a:r>
          </a:p>
          <a:p>
            <a:pPr marL="0" indent="0">
              <a:buNone/>
            </a:pPr>
            <a:r>
              <a:rPr lang="pl-PL" dirty="0">
                <a:hlinkClick r:id="rId2"/>
              </a:rPr>
              <a:t>http://dzialajlokalnie.pl/strefa-grantobiorcy/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2832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416BC95-E3FC-45A6-A350-F8313312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26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03F1463-5E9C-4F4B-BEF6-7A932B43FF07}"/>
              </a:ext>
            </a:extLst>
          </p:cNvPr>
          <p:cNvSpPr txBox="1"/>
          <p:nvPr/>
        </p:nvSpPr>
        <p:spPr>
          <a:xfrm>
            <a:off x="223934" y="1069062"/>
            <a:ext cx="53464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Konkurs „Opowiedz…”</a:t>
            </a:r>
          </a:p>
          <a:p>
            <a:pPr eaLnBrk="1" hangingPunct="1"/>
            <a:endParaRPr lang="pl-PL" altLang="pl-PL" dirty="0">
              <a:solidFill>
                <a:schemeClr val="bg1"/>
              </a:solidFill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318EAB1B-1EB8-4D8F-98FD-DFB432312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320" y="1909991"/>
            <a:ext cx="5879231" cy="384699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EC95CC6-E349-4E8A-B88E-CA1FAC01216F}"/>
              </a:ext>
            </a:extLst>
          </p:cNvPr>
          <p:cNvSpPr txBox="1"/>
          <p:nvPr/>
        </p:nvSpPr>
        <p:spPr>
          <a:xfrm>
            <a:off x="505500" y="1869281"/>
            <a:ext cx="4861629" cy="422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Konkurs ma na celu zachęcenie </a:t>
            </a:r>
            <a:r>
              <a:rPr lang="pl-PL" sz="180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grantobiorców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Ośrodków Działaj Lokalnie do poszukiwania atrakcyjnych sposobów opisywania i promowania działań realizowanych w ramach Programu.  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 Konkursie zostaną wyłonione i nagrodzone prace, które są filmową, artystyczną formą prezentacji projektów o wysokiej wartości merytorycznej. Celem Programu jest aktywizacja lokalnej społeczności oraz budowanie dobra wspólnego, co powinno znaleźć odzwierciedlenie w nadesłanych pracach.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624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5739" y="397309"/>
            <a:ext cx="10459649" cy="647720"/>
          </a:xfrm>
        </p:spPr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95739" y="1477818"/>
            <a:ext cx="10196331" cy="48785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Stworzone w ramach Konkursu filmy stanowią formę promocji zarówno poszczególnych projektów, jak i całego Programu. Filmy mogą także zachęcać do współpracy przyszłych partnerów. </a:t>
            </a:r>
            <a:b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 również rodzaj podziękowania dla uczestników projektów i tych, którzy wspierali działania organizacji. Filmy te warto wykorzystać w mediach społecznościowych.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lv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Filmy powstałe w ramach Konkursu powinny spełniać następujące warunki: 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pełnić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funkcje komunikacyjno-promocyjne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wykorzystywać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nowoczesne technologie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i bazować na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kreatywnych pomysłach i rozwiązaniach, 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skupiać się zarówno na treści jak i na formie prac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prezentować ciekawe inicjatywy i ich rezultaty oraz pozytywne zmiany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które zaszły w społecznościach w wyniku ich aktywności.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dokumentować proces budowania dobra wspólnego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który dokonał się dzięki realizacji projektu,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koncentrować się na osobistych historiach ludzi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liderów lokalnych, na pokazaniu konkretnych zmian</a:t>
            </a:r>
            <a:b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 danej miejscowości, a także na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wypromowaniu inicjatyw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które są ciekawą propozycją dla całego regionu.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7805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5739" y="397309"/>
            <a:ext cx="10459649" cy="647720"/>
          </a:xfrm>
        </p:spPr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95739" y="1911096"/>
            <a:ext cx="10459649" cy="413657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pl-PL" sz="2000" dirty="0"/>
              <a:t>W 2022 roku wprowadzone są 4 NOWE kategorie konkursowe: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NASZE MIEJSCE</a:t>
            </a:r>
            <a:endParaRPr lang="pl-PL" sz="2000" b="1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MAKING OFF </a:t>
            </a:r>
            <a:r>
              <a:rPr lang="pl-PL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–</a:t>
            </a:r>
            <a:r>
              <a:rPr lang="pl-PL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HISTORIA TWORZENIA PROJEKTU</a:t>
            </a:r>
            <a:endParaRPr lang="pl-PL" sz="2000" b="1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effectLst/>
                <a:ea typeface="Times New Roman" panose="02020603050405020304" pitchFamily="18" charset="0"/>
              </a:rPr>
              <a:t>BOHATER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IMPACT</a:t>
            </a:r>
            <a:endParaRPr lang="pl-PL" sz="2000" b="1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2086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5739" y="397309"/>
            <a:ext cx="10459649" cy="647720"/>
          </a:xfrm>
        </p:spPr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95739" y="1657350"/>
            <a:ext cx="10459649" cy="439031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pl-PL" sz="2000" dirty="0"/>
              <a:t>Kategorie konkursowe cd.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29</a:t>
            </a:fld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0D03EDD-6C5A-42BD-99B3-57D7D832327F}"/>
              </a:ext>
            </a:extLst>
          </p:cNvPr>
          <p:cNvSpPr txBox="1"/>
          <p:nvPr/>
        </p:nvSpPr>
        <p:spPr>
          <a:xfrm>
            <a:off x="999468" y="2210068"/>
            <a:ext cx="10110492" cy="1200329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262626"/>
              </a:buClr>
              <a:buSzPts val="1100"/>
            </a:pPr>
            <a:r>
              <a:rPr lang="pl-PL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Nasze miejsce</a:t>
            </a:r>
            <a:endParaRPr lang="pl-PL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>
              <a:spcAft>
                <a:spcPts val="600"/>
              </a:spcAft>
              <a:buClr>
                <a:srgbClr val="262626"/>
              </a:buClr>
              <a:buSzPts val="1100"/>
            </a:pPr>
            <a: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kategoria pozwala zaprezentować filmy o przestrzeniach, które łączą ludzi, specyfice lokalnej społeczności, wyjątkowości danego miejsca czy miejscowości w kontekście zrealizowanego projektu. Prace zgłoszone</a:t>
            </a:r>
            <a:b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tej kategorii mogą̨ również odnosić się̨ do poczucia tożsamości lokalnej i historii „małych ojczyzn”.</a:t>
            </a:r>
            <a:endParaRPr lang="pl-PL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0A83BF3-16BC-4FD6-8A39-11F5AFC8EDB7}"/>
              </a:ext>
            </a:extLst>
          </p:cNvPr>
          <p:cNvSpPr txBox="1"/>
          <p:nvPr/>
        </p:nvSpPr>
        <p:spPr>
          <a:xfrm>
            <a:off x="999468" y="3806839"/>
            <a:ext cx="10110492" cy="1754326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262626"/>
              </a:buClr>
              <a:buSzPts val="1100"/>
            </a:pPr>
            <a:r>
              <a:rPr lang="pl-PL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Making</a:t>
            </a:r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off 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</a:t>
            </a:r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historia tworzenia projektu</a:t>
            </a:r>
          </a:p>
          <a:p>
            <a:pPr lvl="0" algn="just">
              <a:spcAft>
                <a:spcPts val="600"/>
              </a:spcAft>
              <a:buClr>
                <a:srgbClr val="262626"/>
              </a:buClr>
              <a:buSzPts val="1100"/>
            </a:pP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kategoria pozwala zaprezentować filmy o procesie tworzenia projektu. Działania materialne, związane</a:t>
            </a:r>
            <a:b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 budową czy rewitalizacją (np.: świetlica, park, boisko, miejsce spotkań, kwietna łąka, wiejska pasieka). Można w niej pokazać projekty oparte na wydarzeniach kulturalnych i integracyjnych</a:t>
            </a:r>
            <a:b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(np.: 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warsztaty, happening, konkurs, przegląd, festyn/święto lokalne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itp.), które przyciągnęły zarówno mieszkańców jak i turystów.</a:t>
            </a: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12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74FC664-D55C-4A98-AF38-81A7588864F2}"/>
              </a:ext>
            </a:extLst>
          </p:cNvPr>
          <p:cNvSpPr txBox="1">
            <a:spLocks/>
          </p:cNvSpPr>
          <p:nvPr/>
        </p:nvSpPr>
        <p:spPr>
          <a:xfrm>
            <a:off x="945779" y="317634"/>
            <a:ext cx="10517909" cy="28326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pl-PL" sz="9600" dirty="0"/>
              <a:t>„Działaj Lokalnie” to program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Polsko-Amerykańskiej Fundacji Wolności 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realizowany przez Akademię Rozwoju Filantropii w Polsce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i sieć 78 Ośrodków Działaj Lokalnie</a:t>
            </a:r>
            <a:endParaRPr lang="pl-PL" dirty="0"/>
          </a:p>
          <a:p>
            <a:pPr algn="ctr"/>
            <a:endParaRPr lang="pl-PL" sz="1800" b="0" i="0" u="none" strike="noStrike" baseline="0" dirty="0">
              <a:solidFill>
                <a:srgbClr val="000000"/>
              </a:solidFill>
              <a:latin typeface="Config"/>
            </a:endParaRPr>
          </a:p>
        </p:txBody>
      </p:sp>
      <p:pic>
        <p:nvPicPr>
          <p:cNvPr id="7" name="Obraz 9" descr="logo ARFP rgb jpg.jpg">
            <a:extLst>
              <a:ext uri="{FF2B5EF4-FFF2-40B4-BE49-F238E27FC236}">
                <a16:creationId xmlns:a16="http://schemas.microsoft.com/office/drawing/2014/main" id="{A293142E-C2E4-4507-BF96-D84F8E9DA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139" y="4545817"/>
            <a:ext cx="4073362" cy="123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0CBB8791-1508-414F-B9EF-4DF4E41E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539A912-DF50-46B4-91D6-3FAF2C583B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80" y="3419489"/>
            <a:ext cx="3998362" cy="7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94A5DD37-266B-C510-5956-3D8B3609C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3501" y="4167463"/>
            <a:ext cx="3792041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62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5739" y="397309"/>
            <a:ext cx="10459649" cy="647720"/>
          </a:xfrm>
        </p:spPr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95739" y="1647825"/>
            <a:ext cx="10459649" cy="4399844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pl-PL" sz="2000" dirty="0"/>
              <a:t>Kategorie konkursowe cd.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30</a:t>
            </a:fld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0A83BF3-16BC-4FD6-8A39-11F5AFC8EDB7}"/>
              </a:ext>
            </a:extLst>
          </p:cNvPr>
          <p:cNvSpPr txBox="1"/>
          <p:nvPr/>
        </p:nvSpPr>
        <p:spPr>
          <a:xfrm>
            <a:off x="999468" y="4447684"/>
            <a:ext cx="10110492" cy="1000274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262626"/>
              </a:buClr>
              <a:buSzPts val="1100"/>
            </a:pPr>
            <a:r>
              <a:rPr lang="pl-PL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Impact</a:t>
            </a:r>
            <a:r>
              <a:rPr lang="pl-PL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lvl="0" algn="just">
              <a:spcBef>
                <a:spcPts val="600"/>
              </a:spcBef>
              <a:buClr>
                <a:srgbClr val="262626"/>
              </a:buClr>
              <a:buSzPts val="1100"/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filmy o wpływie, oddziaływaniu projektu  w skali lokalnej, czy też ponadlokalnej. Kategoria ta pozwala na pokazanie konkretnych zmian, jakie zaszły we wsiach i miasteczkach, w których realizowane były projekty. </a:t>
            </a: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8BE7AD6-78D8-4C9B-8867-ABA70B59053B}"/>
              </a:ext>
            </a:extLst>
          </p:cNvPr>
          <p:cNvSpPr txBox="1"/>
          <p:nvPr/>
        </p:nvSpPr>
        <p:spPr>
          <a:xfrm>
            <a:off x="999468" y="2185163"/>
            <a:ext cx="10110492" cy="20313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262626"/>
              </a:buClr>
              <a:buSzPts val="1100"/>
            </a:pPr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Bohater</a:t>
            </a:r>
          </a:p>
          <a:p>
            <a:pPr lvl="0" algn="just">
              <a:spcAft>
                <a:spcPts val="600"/>
              </a:spcAft>
              <a:buClr>
                <a:srgbClr val="262626"/>
              </a:buClr>
              <a:buSzPts val="1100"/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ategoria może zawierać filmy opowiadane z perspektywy bohatera (lidera, członka zespołu, beneficjenta), ale również pokazujące bohatera, który stał się motywem przewodnim projektu (lokalny poeta, artysta, aktywista, lokalny produkt, zwyczaj). W tej kategorii powinny znaleźć się̨ prace, które opowiedzą̨ o konkretnych osobach zaangażowanych w realizację projektu lub jego inspiratorów. Prace, przez pryzmat tych osób, zilustrują̨ proces, realizacji projektu i ewentualnie jego wpływ na lokalną społeczność. </a:t>
            </a: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90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5739" y="397309"/>
            <a:ext cx="10459649" cy="647720"/>
          </a:xfrm>
        </p:spPr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95739" y="1477818"/>
            <a:ext cx="10459649" cy="4711845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dirty="0"/>
              <a:t>Forma: reportaż multimedialny lub krótki film </a:t>
            </a:r>
            <a:r>
              <a:rPr lang="pl-PL" sz="4200" b="1" dirty="0"/>
              <a:t>(</a:t>
            </a:r>
            <a:r>
              <a:rPr lang="pl-PL" sz="4200" b="1" dirty="0">
                <a:cs typeface="Tahoma" panose="020B0604030504040204" pitchFamily="34" charset="0"/>
              </a:rPr>
              <a:t>f</a:t>
            </a:r>
            <a:r>
              <a:rPr lang="pl-PL" sz="4200" b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ilmy w głównej mierze składające się z fotografii, zaanimowanych zdjęć, bądź statycznych plansz, nie zostaną zakwalifikowane do Konkursu)</a:t>
            </a:r>
            <a:r>
              <a:rPr lang="pl-PL" sz="42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,</a:t>
            </a:r>
            <a:endParaRPr lang="pl-PL" sz="4200" dirty="0"/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pl-PL" sz="4200" dirty="0"/>
              <a:t>Czas trwania filmu: </a:t>
            </a:r>
            <a:r>
              <a:rPr lang="pl-PL" sz="4200" b="1" dirty="0"/>
              <a:t>maksymalnie do 2 minut (120 sekund), 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b="1" dirty="0">
                <a:ea typeface="Times New Roman" panose="02020603050405020304" pitchFamily="18" charset="0"/>
                <a:cs typeface="Tahoma" panose="020B0604030504040204" pitchFamily="34" charset="0"/>
              </a:rPr>
              <a:t>W</a:t>
            </a:r>
            <a:r>
              <a:rPr lang="pl-PL" sz="4200" b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ebinarium, zorganizowane przez ARFP,</a:t>
            </a:r>
            <a:r>
              <a:rPr lang="pl-PL" sz="42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 poszerzające wiedzę z zakresu przygotowania filmów</a:t>
            </a:r>
            <a:br>
              <a:rPr lang="pl-PL" sz="42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pl-PL" sz="42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pod względem merytorycznym i technicznym</a:t>
            </a:r>
            <a:r>
              <a:rPr lang="pl-PL" sz="4200" dirty="0">
                <a:ea typeface="Times New Roman" panose="02020603050405020304" pitchFamily="18" charset="0"/>
                <a:cs typeface="Tahoma" panose="020B0604030504040204" pitchFamily="34" charset="0"/>
              </a:rPr>
              <a:t> (dwa terminy czerwiec i wrzesień). </a:t>
            </a:r>
            <a:endParaRPr lang="pl-PL" sz="4200" dirty="0"/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pl-PL" sz="4200" dirty="0"/>
              <a:t>Zachęcamy do zapoznania się z materiałami, które pomogą przygotować pracę: </a:t>
            </a:r>
          </a:p>
          <a:p>
            <a:pPr marL="1350963" indent="-457200" eaLnBrk="1" hangingPunct="1">
              <a:lnSpc>
                <a:spcPct val="110000"/>
              </a:lnSpc>
              <a:defRPr/>
            </a:pPr>
            <a:r>
              <a:rPr lang="pl-PL" sz="4200" dirty="0"/>
              <a:t>Zestawienie prac nagrodzonych i wyróżnionych w ostatnich latach </a:t>
            </a:r>
          </a:p>
          <a:p>
            <a:pPr marL="1350963" lvl="1" indent="-457200" eaLnBrk="1" hangingPunct="1">
              <a:lnSpc>
                <a:spcPct val="110000"/>
              </a:lnSpc>
              <a:spcBef>
                <a:spcPts val="1000"/>
              </a:spcBef>
              <a:defRPr/>
            </a:pPr>
            <a:r>
              <a:rPr lang="pl-PL" sz="4200" dirty="0"/>
              <a:t>Twórcze opowiadanie o projektach społecznych</a:t>
            </a:r>
          </a:p>
          <a:p>
            <a:pPr marL="1350963" lvl="1" indent="-457200" eaLnBrk="1" hangingPunct="1">
              <a:lnSpc>
                <a:spcPct val="110000"/>
              </a:lnSpc>
              <a:spcBef>
                <a:spcPts val="1000"/>
              </a:spcBef>
              <a:defRPr/>
            </a:pPr>
            <a:r>
              <a:rPr lang="pl-PL" sz="4200" dirty="0"/>
              <a:t>Muzyka w pracach konkursowych 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pl-PL" sz="4200" dirty="0"/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dirty="0"/>
              <a:t>Wszystkie materiały dostępne na stronie </a:t>
            </a:r>
            <a:r>
              <a:rPr lang="pl-PL" sz="4200" dirty="0">
                <a:hlinkClick r:id="rId2"/>
              </a:rPr>
              <a:t>http://dzialajlokalnie.pl/strefa-grantobiorcy/</a:t>
            </a:r>
            <a:r>
              <a:rPr lang="pl-PL" sz="4200" dirty="0"/>
              <a:t> </a:t>
            </a:r>
            <a:br>
              <a:rPr lang="pl-PL" sz="4200" dirty="0"/>
            </a:br>
            <a:r>
              <a:rPr lang="pl-PL" sz="4200" dirty="0"/>
              <a:t>menu: Konkurs „Opowiedz…”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5953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5739" y="397309"/>
            <a:ext cx="10459649" cy="647720"/>
          </a:xfrm>
        </p:spPr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95739" y="1477818"/>
            <a:ext cx="10459649" cy="4711845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Terminy spotkań dla </a:t>
            </a:r>
            <a:r>
              <a:rPr lang="pl-PL" sz="2000" dirty="0" err="1"/>
              <a:t>grantobiorców</a:t>
            </a:r>
            <a:r>
              <a:rPr lang="pl-PL" sz="2000" dirty="0"/>
              <a:t> zainteresowanych udziałem w Konkursie „Opowiedz…”: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Terminy warsztatów: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ea typeface="Times New Roman" panose="02020603050405020304" pitchFamily="18" charset="0"/>
                <a:cs typeface="Tahoma" panose="020B0604030504040204" pitchFamily="34" charset="0"/>
              </a:rPr>
              <a:t>W</a:t>
            </a:r>
            <a:r>
              <a:rPr lang="pl-PL" sz="20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ebinarium, zorganizowane przez ARFP, poszerzające wiedzę z zakresu przygotowania filmów</a:t>
            </a:r>
            <a:br>
              <a:rPr lang="pl-PL" sz="20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pl-PL" sz="20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pod względem merytorycznym i technicznym</a:t>
            </a:r>
            <a:r>
              <a:rPr lang="pl-PL" sz="2000" dirty="0">
                <a:ea typeface="Times New Roman" panose="02020603050405020304" pitchFamily="18" charset="0"/>
                <a:cs typeface="Tahoma" panose="020B0604030504040204" pitchFamily="34" charset="0"/>
              </a:rPr>
              <a:t> (dwa terminy: czerwiec i wrzesień). </a:t>
            </a:r>
            <a:endParaRPr lang="pl-PL" sz="20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Termin nadsyłania prac na etapie lokalnym Konkursu: </a:t>
            </a:r>
            <a:r>
              <a:rPr lang="pl-PL" sz="4000" dirty="0">
                <a:solidFill>
                  <a:srgbClr val="FF00FF"/>
                </a:solidFill>
              </a:rPr>
              <a:t>do 31 grudnia 2022 r.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pl-PL" sz="2000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52140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416BC95-E3FC-45A6-A350-F8313312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33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03F1463-5E9C-4F4B-BEF6-7A932B43FF07}"/>
              </a:ext>
            </a:extLst>
          </p:cNvPr>
          <p:cNvSpPr txBox="1"/>
          <p:nvPr/>
        </p:nvSpPr>
        <p:spPr>
          <a:xfrm>
            <a:off x="298579" y="462572"/>
            <a:ext cx="53464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Konkurs</a:t>
            </a:r>
          </a:p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„Dobroczyńca Roku”</a:t>
            </a:r>
          </a:p>
          <a:p>
            <a:pPr eaLnBrk="1" hangingPunct="1"/>
            <a:endParaRPr lang="pl-PL" altLang="pl-PL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Możliwość nominowania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swojego darczyńcy biznesowego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do Konkursu o tytuł „Dobroczyńca Roku”, szczególnie w kategorii </a:t>
            </a:r>
            <a:r>
              <a:rPr lang="pl-PL" altLang="pl-PL" sz="2000" i="1" dirty="0">
                <a:solidFill>
                  <a:schemeClr val="bg1"/>
                </a:solidFill>
                <a:latin typeface="+mj-lt"/>
              </a:rPr>
              <a:t>Lokalne partnerstwa.</a:t>
            </a:r>
          </a:p>
          <a:p>
            <a:pPr marL="0" indent="0"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Na stronie </a:t>
            </a:r>
            <a:r>
              <a:rPr lang="pl-PL" altLang="pl-PL" sz="2000" dirty="0">
                <a:solidFill>
                  <a:schemeClr val="bg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www.dobroczyncaroku.pl</a:t>
            </a: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 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można zgłaszać darczyńców biznesowych,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którzy wsparli lokalnie inicjatywy mieszkańców.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612A5A8-E224-46C0-B3D5-C538EB060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118" y="1802352"/>
            <a:ext cx="6155592" cy="398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10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795" y="106361"/>
            <a:ext cx="4393184" cy="6589777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34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03F1463-5E9C-4F4B-BEF6-7A932B43FF07}"/>
              </a:ext>
            </a:extLst>
          </p:cNvPr>
          <p:cNvSpPr txBox="1"/>
          <p:nvPr/>
        </p:nvSpPr>
        <p:spPr>
          <a:xfrm>
            <a:off x="298579" y="462572"/>
            <a:ext cx="534644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Konkurs o tytuł </a:t>
            </a:r>
          </a:p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„Społecznika Roku”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tygodnika „Newsweek Polska”</a:t>
            </a:r>
          </a:p>
          <a:p>
            <a:pPr eaLnBrk="1" hangingPunct="1"/>
            <a:endParaRPr lang="pl-PL" altLang="pl-PL" dirty="0">
              <a:solidFill>
                <a:schemeClr val="bg1"/>
              </a:solidFill>
            </a:endParaRPr>
          </a:p>
          <a:p>
            <a:pPr>
              <a:lnSpc>
                <a:spcPct val="140000"/>
              </a:lnSpc>
            </a:pP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Możliwość nominowania w kategorii </a:t>
            </a:r>
            <a:r>
              <a:rPr lang="pl-PL" altLang="pl-PL" sz="2000" i="1" dirty="0">
                <a:solidFill>
                  <a:schemeClr val="bg1"/>
                </a:solidFill>
                <a:latin typeface="+mj-lt"/>
              </a:rPr>
              <a:t>zaangażowanie lokalne </a:t>
            </a: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osób, które działają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na rzecz innych, aktywizując swoją społeczność.</a:t>
            </a:r>
          </a:p>
          <a:p>
            <a:pPr>
              <a:lnSpc>
                <a:spcPct val="140000"/>
              </a:lnSpc>
            </a:pP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Nabór wniosków jest ogłaszany we wrześniu. </a:t>
            </a:r>
          </a:p>
          <a:p>
            <a:pPr>
              <a:lnSpc>
                <a:spcPct val="140000"/>
              </a:lnSpc>
            </a:pPr>
            <a:endParaRPr lang="pl-PL" altLang="pl-PL" sz="20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40000"/>
              </a:lnSpc>
            </a:pP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Więcej informacji: </a:t>
            </a:r>
          </a:p>
          <a:p>
            <a:pPr>
              <a:lnSpc>
                <a:spcPct val="140000"/>
              </a:lnSpc>
            </a:pPr>
            <a:r>
              <a:rPr lang="pl-PL" altLang="pl-PL" sz="2000" dirty="0">
                <a:solidFill>
                  <a:schemeClr val="bg1"/>
                </a:solidFill>
                <a:latin typeface="+mj-lt"/>
                <a:hlinkClick r:id="rId3"/>
              </a:rPr>
              <a:t>https://www.newsweek.pl/spolecznik-roku</a:t>
            </a:r>
          </a:p>
          <a:p>
            <a:pPr>
              <a:lnSpc>
                <a:spcPct val="140000"/>
              </a:lnSpc>
            </a:pPr>
            <a:r>
              <a:rPr lang="pl-PL" altLang="pl-PL" sz="2000" dirty="0">
                <a:solidFill>
                  <a:schemeClr val="bg1"/>
                </a:solidFill>
                <a:latin typeface="+mj-lt"/>
                <a:hlinkClick r:id="rId3"/>
              </a:rPr>
              <a:t>https://www.facebook.com/spolecznikroku</a:t>
            </a: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978802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000" b="1" dirty="0"/>
              <a:t>Poprzez Allegro Lokalnie można wspierać swoje lokalne inicjatywy</a:t>
            </a:r>
            <a:br>
              <a:rPr lang="pl-PL" sz="2000" b="1" dirty="0"/>
            </a:br>
            <a:r>
              <a:rPr lang="pl-PL" sz="2000" b="1" dirty="0"/>
              <a:t>w formie zbiórek (tzw. crowdfunding), a zbiórką może być właściwie</a:t>
            </a:r>
            <a:br>
              <a:rPr lang="pl-PL" sz="2000" b="1" dirty="0"/>
            </a:br>
            <a:r>
              <a:rPr lang="pl-PL" sz="2000" b="1" dirty="0"/>
              <a:t>każda akcja wspierająca lokalną społeczność. </a:t>
            </a:r>
          </a:p>
          <a:p>
            <a:pPr marL="0" indent="0">
              <a:buNone/>
            </a:pPr>
            <a:r>
              <a:rPr lang="pl-PL" sz="2000" dirty="0"/>
              <a:t>Można ją założyć jako fundacja, stowarzyszenie, szkoła lub przedszkole</a:t>
            </a:r>
            <a:br>
              <a:rPr lang="pl-PL" sz="2000" dirty="0"/>
            </a:br>
            <a:r>
              <a:rPr lang="pl-PL" sz="2000" dirty="0"/>
              <a:t>– jeśli użytkownik działa w ramach organizacji (np. pełni funkcję dyrektora szkoły, jest członkiem rady rodziców, wolontariuszem).</a:t>
            </a:r>
          </a:p>
          <a:p>
            <a:pPr marL="0" indent="0">
              <a:buNone/>
            </a:pPr>
            <a:r>
              <a:rPr lang="pl-PL" sz="2000" b="1" dirty="0"/>
              <a:t>Taka zbiórka może być sposobem na pozyskanie wymaganego wkładu finansowego do projektu.</a:t>
            </a:r>
          </a:p>
          <a:p>
            <a:pPr marL="0" indent="0">
              <a:buNone/>
            </a:pPr>
            <a:r>
              <a:rPr lang="pl-PL" sz="2000" dirty="0"/>
              <a:t>Allegro Lokalnie to serwis stworzony z myślą o prywatnych osobach sprzedających, skierowany zarówno do odbiorców lokalnych,</a:t>
            </a:r>
            <a:br>
              <a:rPr lang="pl-PL" sz="2000" dirty="0"/>
            </a:br>
            <a:r>
              <a:rPr lang="pl-PL" sz="2000" dirty="0"/>
              <a:t>jak i mieszkańców całego kraju. Organizacja zakładająca zbiórkę nie ponosi żadnych kosztów. Założenie zbiórki na Allegro Lokalnie jest bezpłatne. Wystawianie przedmiotów, które wspierają zbiórkę jest </a:t>
            </a:r>
            <a:r>
              <a:rPr lang="pl-PL" sz="2000"/>
              <a:t>bezpłatne,</a:t>
            </a:r>
            <a:br>
              <a:rPr lang="pl-PL" sz="2000"/>
            </a:br>
            <a:r>
              <a:rPr lang="pl-PL" sz="2000"/>
              <a:t>pod </a:t>
            </a:r>
            <a:r>
              <a:rPr lang="pl-PL" sz="2000" dirty="0"/>
              <a:t>warunkiem przekazania 100% wartości przedmiotu na zbiórkę.</a:t>
            </a:r>
          </a:p>
          <a:p>
            <a:pPr marL="0" indent="0">
              <a:buNone/>
            </a:pPr>
            <a:r>
              <a:rPr lang="pl-PL" sz="2000" dirty="0"/>
              <a:t>Więcej informacji na stronie: </a:t>
            </a:r>
            <a:r>
              <a:rPr lang="pl-PL" sz="2000" dirty="0">
                <a:hlinkClick r:id="rId2"/>
              </a:rPr>
              <a:t>http://bit.ly/ZbiorkiDzialajLokalnie</a:t>
            </a:r>
            <a:r>
              <a:rPr lang="pl-PL" sz="2000" dirty="0"/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35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A62247A-05A6-4DD6-BE0F-DD28F34B80EA}"/>
              </a:ext>
            </a:extLst>
          </p:cNvPr>
          <p:cNvSpPr txBox="1"/>
          <p:nvPr/>
        </p:nvSpPr>
        <p:spPr>
          <a:xfrm>
            <a:off x="167951" y="1604865"/>
            <a:ext cx="2509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Zbiórki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Allegro Lokalnie </a:t>
            </a:r>
          </a:p>
        </p:txBody>
      </p:sp>
    </p:spTree>
    <p:extLst>
      <p:ext uri="{BB962C8B-B14F-4D97-AF65-F5344CB8AC3E}">
        <p14:creationId xmlns:p14="http://schemas.microsoft.com/office/powerpoint/2010/main" val="40901407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D96301-03B0-41B4-B898-3B77B95DA3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013953" cy="5128465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/>
              <a:t>Sprawdzeniu poziomu kompetencji każdego animatora pomocne jest narzędzie </a:t>
            </a:r>
            <a:r>
              <a:rPr lang="pl-PL" altLang="pl-PL" sz="2000" b="1" dirty="0" err="1"/>
              <a:t>Lever</a:t>
            </a:r>
            <a:r>
              <a:rPr lang="pl-PL" altLang="pl-PL" sz="2000" b="1" dirty="0"/>
              <a:t> Basic: 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dirty="0">
                <a:hlinkClick r:id="rId2"/>
              </a:rPr>
              <a:t>http://bit.ly/lever-basic-dzialaj-lokalnie</a:t>
            </a:r>
            <a:endParaRPr lang="pl-PL" altLang="pl-PL" sz="2000" dirty="0"/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 err="1"/>
              <a:t>Lever</a:t>
            </a:r>
            <a:r>
              <a:rPr lang="pl-PL" altLang="pl-PL" sz="2000" b="1" dirty="0"/>
              <a:t> Basic to bezpłatny test kompetencji, umożliwiający badanie</a:t>
            </a:r>
            <a:br>
              <a:rPr lang="pl-PL" altLang="pl-PL" sz="2000" b="1" dirty="0"/>
            </a:br>
            <a:r>
              <a:rPr lang="pl-PL" altLang="pl-PL" sz="2000" b="1" dirty="0"/>
              <a:t>13 kompetencji miękkich cenionych na rynku pracy. </a:t>
            </a:r>
            <a:r>
              <a:rPr lang="pl-PL" altLang="pl-PL" sz="2000" dirty="0"/>
              <a:t>Dzięki niemu wszystkie osoby związane z programem „Działaj Lokalnie” mogą przekonać się, jakie kompetencje miękkie rozwijali podczas działań społecznych</a:t>
            </a:r>
            <a:br>
              <a:rPr lang="pl-PL" altLang="pl-PL" sz="2000" dirty="0"/>
            </a:br>
            <a:r>
              <a:rPr lang="pl-PL" altLang="pl-PL" sz="2000" dirty="0"/>
              <a:t>oraz które kompetencje są ich mocną stroną.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/>
              <a:t>Jak to działa? </a:t>
            </a:r>
            <a:r>
              <a:rPr lang="pl-PL" altLang="pl-PL" sz="2000" dirty="0"/>
              <a:t>Wypełniając test kompetencji, osoba związana z Programem może odnosić się do wybranych kompetencji i potwierdzać, jedynie te,</a:t>
            </a:r>
            <a:br>
              <a:rPr lang="pl-PL" altLang="pl-PL" sz="2000" dirty="0"/>
            </a:br>
            <a:r>
              <a:rPr lang="pl-PL" altLang="pl-PL" sz="2000" dirty="0"/>
              <a:t>które uznaje za istotne z punktu widzenia jej społecznej działalności. 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dirty="0"/>
              <a:t>Test kompetencji wykonuje się przez Internet, w dowolnym miejscu i czasie, dowolną liczbę razy. Na zakończenie można otrzymać zaświadczenie</a:t>
            </a:r>
            <a:br>
              <a:rPr lang="pl-PL" altLang="pl-PL" sz="2000" dirty="0"/>
            </a:br>
            <a:r>
              <a:rPr lang="pl-PL" altLang="pl-PL" sz="2000" dirty="0"/>
              <a:t>z wynikami i raport, ze wskazówkami na temat dalszego rozwoju.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dirty="0"/>
              <a:t>Operatorem narzędzia jest Fundacja Dobra Sieć.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472AB16-AC19-4280-9A6C-36DE9CBDB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36</a:t>
            </a:fld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37A5807-AAA7-41BE-8DBC-1558A810D6B9}"/>
              </a:ext>
            </a:extLst>
          </p:cNvPr>
          <p:cNvSpPr txBox="1"/>
          <p:nvPr/>
        </p:nvSpPr>
        <p:spPr>
          <a:xfrm>
            <a:off x="179344" y="1477818"/>
            <a:ext cx="25565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Rozwój kompetencji </a:t>
            </a:r>
          </a:p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– </a:t>
            </a:r>
            <a:r>
              <a:rPr lang="pl-PL" altLang="pl-PL" sz="2800" dirty="0" err="1">
                <a:solidFill>
                  <a:schemeClr val="bg1"/>
                </a:solidFill>
                <a:latin typeface="+mj-lt"/>
              </a:rPr>
              <a:t>Lever</a:t>
            </a: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 Basic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99129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893C8D-E185-4133-AA26-E7525834C2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2" y="1477818"/>
            <a:ext cx="8311906" cy="5077094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/>
              <a:t>Zwiększeniu kompetencji, pomocnych w realizacji projektów, mogą służyć kursy i szkolenia zamieszczone na  platformie </a:t>
            </a:r>
            <a:r>
              <a:rPr lang="pl-PL" altLang="pl-PL" sz="2000" b="1" dirty="0" err="1"/>
              <a:t>Kursodrom</a:t>
            </a:r>
            <a:r>
              <a:rPr lang="pl-PL" altLang="pl-PL" sz="2000" b="1" dirty="0"/>
              <a:t>:</a:t>
            </a:r>
            <a:r>
              <a:rPr lang="pl-PL" altLang="pl-PL" sz="2000" dirty="0"/>
              <a:t> </a:t>
            </a:r>
            <a:r>
              <a:rPr lang="pl-PL" altLang="pl-PL" sz="2000" dirty="0">
                <a:hlinkClick r:id="rId2"/>
              </a:rPr>
              <a:t>http://bit.ly/KursyDlaAnimatorow</a:t>
            </a:r>
            <a:endParaRPr lang="pl-PL" altLang="pl-PL" sz="2000" dirty="0"/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 err="1"/>
              <a:t>Kursodrom</a:t>
            </a:r>
            <a:r>
              <a:rPr lang="pl-PL" altLang="pl-PL" sz="2000" b="1" dirty="0"/>
              <a:t> to bezpłatna platforma e-learningowa, oferująca nieograniczony dostęp do zasobów edukacyjnych związanych z zarządzaniem i codzienną działalnością organizacji pozarządowych.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 err="1"/>
              <a:t>Kursodrom</a:t>
            </a:r>
            <a:r>
              <a:rPr lang="pl-PL" altLang="pl-PL" sz="2000" b="1" dirty="0"/>
              <a:t> jest stale rozwijanym serwisem edukacyjnym</a:t>
            </a:r>
            <a:r>
              <a:rPr lang="pl-PL" altLang="pl-PL" sz="2000" dirty="0"/>
              <a:t>, gdzie znaleźć można: kursy online, filmy edukacyjne, nagrania webinariów, interaktywne narzędzia online i inne.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/>
              <a:t>Dostęp do wszystkich otwartych zasobów jest bezpłatny</a:t>
            </a:r>
            <a:r>
              <a:rPr lang="pl-PL" altLang="pl-PL" sz="2000" dirty="0"/>
              <a:t>,</a:t>
            </a:r>
            <a:br>
              <a:rPr lang="pl-PL" altLang="pl-PL" sz="2000" dirty="0"/>
            </a:br>
            <a:r>
              <a:rPr lang="pl-PL" altLang="pl-PL" sz="2000" dirty="0"/>
              <a:t>a korzystanie z platformy </a:t>
            </a:r>
            <a:r>
              <a:rPr lang="pl-PL" altLang="pl-PL" sz="2000" dirty="0" err="1"/>
              <a:t>Kursodrom</a:t>
            </a:r>
            <a:r>
              <a:rPr lang="pl-PL" altLang="pl-PL" sz="2000" dirty="0"/>
              <a:t> wymaga tylko zarejestrowania się.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dirty="0"/>
              <a:t>Operatorem platformy jest Fundacja Akademia Organizacji Obywatelskich.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65C3910-2D34-4E62-AD78-E985979F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37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A62247A-05A6-4DD6-BE0F-DD28F34B80EA}"/>
              </a:ext>
            </a:extLst>
          </p:cNvPr>
          <p:cNvSpPr txBox="1"/>
          <p:nvPr/>
        </p:nvSpPr>
        <p:spPr>
          <a:xfrm>
            <a:off x="167951" y="1489362"/>
            <a:ext cx="2509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Rozwój kompetencji </a:t>
            </a:r>
          </a:p>
          <a:p>
            <a:r>
              <a:rPr lang="pl-PL" altLang="pl-PL" sz="2800" dirty="0">
                <a:solidFill>
                  <a:schemeClr val="bg1"/>
                </a:solidFill>
              </a:rPr>
              <a:t>–</a:t>
            </a: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pl-PL" altLang="pl-PL" sz="2800" dirty="0" err="1">
                <a:solidFill>
                  <a:schemeClr val="bg1"/>
                </a:solidFill>
                <a:latin typeface="+mj-lt"/>
              </a:rPr>
              <a:t>Kursodrom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83956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/>
              <a:t>Istotnym wsparciem podczas realizacji projektów może być praca</a:t>
            </a:r>
            <a:br>
              <a:rPr lang="pl-PL" sz="2000" b="1" dirty="0"/>
            </a:br>
            <a:r>
              <a:rPr lang="pl-PL" sz="2000" b="1" dirty="0"/>
              <a:t>e-wolontariuszy, którzy tłumnie gromadzą się w serwisie </a:t>
            </a:r>
            <a:r>
              <a:rPr lang="pl-PL" sz="2000" b="1" dirty="0" err="1"/>
              <a:t>TuDu</a:t>
            </a:r>
            <a:r>
              <a:rPr lang="pl-PL" sz="2000" b="1" dirty="0"/>
              <a:t>. </a:t>
            </a:r>
          </a:p>
          <a:p>
            <a:pPr marL="0" indent="0">
              <a:buNone/>
            </a:pPr>
            <a:r>
              <a:rPr lang="pl-PL" sz="2000" b="1" dirty="0">
                <a:hlinkClick r:id="rId2"/>
              </a:rPr>
              <a:t>TuDu.org.pl</a:t>
            </a:r>
            <a:r>
              <a:rPr lang="pl-PL" sz="2000" b="1" dirty="0"/>
              <a:t> to największa w Polsce platforma</a:t>
            </a:r>
            <a:r>
              <a:rPr lang="pl-PL" sz="2000" dirty="0"/>
              <a:t>, za pośrednictwem</a:t>
            </a:r>
            <a:br>
              <a:rPr lang="pl-PL" sz="2000" dirty="0"/>
            </a:br>
            <a:r>
              <a:rPr lang="pl-PL" sz="2000" dirty="0"/>
              <a:t>której organizacje społeczne i wolontariusze mogą współpracować zdalnie.</a:t>
            </a:r>
            <a:br>
              <a:rPr lang="pl-PL" sz="2000" dirty="0"/>
            </a:br>
            <a:r>
              <a:rPr lang="pl-PL" sz="2000" dirty="0"/>
              <a:t>Odbywa się tu cały proces wykonywania zadania: organizacja publikuje zadanie, wolontariusze je wykonują, po czym zamieszczają na </a:t>
            </a:r>
            <a:r>
              <a:rPr lang="pl-PL" sz="2000" dirty="0" err="1"/>
              <a:t>TuDu</a:t>
            </a:r>
            <a:r>
              <a:rPr lang="pl-PL" sz="2000" dirty="0"/>
              <a:t> rozwiązanie, organizacja je pobiera i wystawia ocenę.</a:t>
            </a:r>
          </a:p>
          <a:p>
            <a:pPr marL="0" indent="0">
              <a:buNone/>
            </a:pPr>
            <a:r>
              <a:rPr lang="pl-PL" sz="2000" b="1" dirty="0"/>
              <a:t>Ponad 5000 zarejestrowanych dotychczas na </a:t>
            </a:r>
            <a:r>
              <a:rPr lang="pl-PL" sz="2000" b="1" dirty="0" err="1"/>
              <a:t>TuDu</a:t>
            </a:r>
            <a:r>
              <a:rPr lang="pl-PL" sz="2000" b="1" dirty="0"/>
              <a:t> wolontariuszy</a:t>
            </a:r>
            <a:br>
              <a:rPr lang="pl-PL" sz="2000" b="1" dirty="0"/>
            </a:br>
            <a:r>
              <a:rPr lang="pl-PL" sz="2000" dirty="0"/>
              <a:t>posiada zestaw cennych dla organizacji umiejętności, między innymi: tłumaczenia tekstów z i na różne języki, projektowania graficznego, wyszukiwania informacji czy animowania mediów społecznościowych.</a:t>
            </a:r>
          </a:p>
          <a:p>
            <a:pPr marL="0" indent="0">
              <a:buNone/>
            </a:pPr>
            <a:r>
              <a:rPr lang="pl-PL" sz="2000" dirty="0"/>
              <a:t>Prowadzący portal zespół Fundacji Dobra Sieć oferuje pomoc w dzieleniu projektów na mikro-zadania oraz ich przystępnym redagowaniu dla wolontariuszy (kontakt:  czesc@tudu.org.pl).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38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A62247A-05A6-4DD6-BE0F-DD28F34B80EA}"/>
              </a:ext>
            </a:extLst>
          </p:cNvPr>
          <p:cNvSpPr txBox="1"/>
          <p:nvPr/>
        </p:nvSpPr>
        <p:spPr>
          <a:xfrm>
            <a:off x="167951" y="1604865"/>
            <a:ext cx="2509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E-wolontariat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– wsparcie dla organizacji</a:t>
            </a:r>
          </a:p>
        </p:txBody>
      </p:sp>
    </p:spTree>
    <p:extLst>
      <p:ext uri="{BB962C8B-B14F-4D97-AF65-F5344CB8AC3E}">
        <p14:creationId xmlns:p14="http://schemas.microsoft.com/office/powerpoint/2010/main" val="39854813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90A32F-55B0-4B19-8B76-3E0D13A65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8" y="1367778"/>
            <a:ext cx="5997002" cy="1655762"/>
          </a:xfrm>
        </p:spPr>
        <p:txBody>
          <a:bodyPr anchor="ctr">
            <a:normAutofit/>
          </a:bodyPr>
          <a:lstStyle/>
          <a:p>
            <a:r>
              <a:rPr lang="pl-PL" altLang="pl-PL" sz="3200" dirty="0">
                <a:latin typeface="+mj-lt"/>
              </a:rPr>
              <a:t>Dziękujemy za uwagę</a:t>
            </a:r>
            <a:br>
              <a:rPr lang="pl-PL" altLang="pl-PL" sz="3200" dirty="0">
                <a:latin typeface="+mj-lt"/>
              </a:rPr>
            </a:br>
            <a:r>
              <a:rPr lang="pl-PL" altLang="pl-PL" sz="3200" dirty="0">
                <a:latin typeface="+mj-lt"/>
              </a:rPr>
              <a:t>i zapraszamy do dyskusji</a:t>
            </a:r>
          </a:p>
        </p:txBody>
      </p:sp>
    </p:spTree>
    <p:extLst>
      <p:ext uri="{BB962C8B-B14F-4D97-AF65-F5344CB8AC3E}">
        <p14:creationId xmlns:p14="http://schemas.microsoft.com/office/powerpoint/2010/main" val="344519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3D53E4-E61B-4E45-B707-254AA8700F6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dirty="0"/>
              <a:t>W programie „Działaj Lokalnie” wspierane są projekty,</a:t>
            </a:r>
            <a:br>
              <a:rPr lang="pl-PL" sz="2000" dirty="0"/>
            </a:br>
            <a:r>
              <a:rPr lang="pl-PL" sz="2000" dirty="0"/>
              <a:t>które</a:t>
            </a:r>
            <a:r>
              <a:rPr lang="pl-PL" sz="2000" b="1" dirty="0"/>
              <a:t> inicjują współpracę</a:t>
            </a:r>
            <a:r>
              <a:rPr lang="pl-PL" sz="2000" dirty="0"/>
              <a:t> </a:t>
            </a:r>
            <a:r>
              <a:rPr lang="pl-PL" sz="2000" b="1" dirty="0"/>
              <a:t>mieszkańców</a:t>
            </a:r>
            <a:r>
              <a:rPr lang="pl-PL" sz="2000" dirty="0"/>
              <a:t> </a:t>
            </a:r>
            <a:r>
              <a:rPr lang="pl-PL" sz="2000" b="1" dirty="0"/>
              <a:t>na rzecz dobra wspólnego</a:t>
            </a:r>
            <a:br>
              <a:rPr lang="pl-PL" sz="2000" b="1" dirty="0"/>
            </a:br>
            <a:r>
              <a:rPr lang="pl-PL" sz="2000" dirty="0"/>
              <a:t>i które służą pobudzaniu aktywności społecznej, poprawie jakości życia.</a:t>
            </a:r>
            <a:br>
              <a:rPr lang="pl-PL" sz="2000" dirty="0"/>
            </a:br>
            <a:r>
              <a:rPr lang="pl-PL" sz="2000" dirty="0"/>
              <a:t>W rezultacie podejmowane działania mają przyczyniać się do budowania lokalnego </a:t>
            </a:r>
            <a:r>
              <a:rPr lang="pl-PL" sz="2000" b="1" dirty="0"/>
              <a:t>kapitału społecznego</a:t>
            </a:r>
            <a:r>
              <a:rPr lang="pl-PL" sz="2000" dirty="0"/>
              <a:t>.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dirty="0"/>
              <a:t>Program jest prowadzony z myślą o organizacjach pozarządowych oraz grupach nieformalnych, które podejmują wspólny wysiłek,</a:t>
            </a:r>
            <a:br>
              <a:rPr lang="pl-PL" sz="2000" dirty="0"/>
            </a:br>
            <a:r>
              <a:rPr lang="pl-PL" sz="2000" dirty="0"/>
              <a:t>aby w ich społecznościach żyło się lepiej.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41EE66D-6346-43B7-9C26-177D72A6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F384B25-1873-4015-BBC9-E72C226530CE}"/>
              </a:ext>
            </a:extLst>
          </p:cNvPr>
          <p:cNvSpPr txBox="1"/>
          <p:nvPr/>
        </p:nvSpPr>
        <p:spPr>
          <a:xfrm>
            <a:off x="327258" y="1567006"/>
            <a:ext cx="319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Cel Programu</a:t>
            </a:r>
            <a:endParaRPr lang="pl-PL" sz="3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8E892ABC-5817-4101-AD71-983B70EAD8F3}"/>
              </a:ext>
            </a:extLst>
          </p:cNvPr>
          <p:cNvCxnSpPr>
            <a:cxnSpLocks/>
          </p:cNvCxnSpPr>
          <p:nvPr/>
        </p:nvCxnSpPr>
        <p:spPr>
          <a:xfrm>
            <a:off x="327258" y="2220777"/>
            <a:ext cx="24093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480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7BA4E087-9C63-4482-968F-919D96C3C40D}"/>
              </a:ext>
            </a:extLst>
          </p:cNvPr>
          <p:cNvSpPr txBox="1"/>
          <p:nvPr/>
        </p:nvSpPr>
        <p:spPr>
          <a:xfrm>
            <a:off x="473312" y="1444706"/>
            <a:ext cx="5029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Program „Działaj Lokalnie” wspiera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aktywność obywatelską, w tym m.in.: </a:t>
            </a: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wolontariat, filantropię, przywództwo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i partnerstwo.</a:t>
            </a:r>
            <a:endParaRPr lang="pl-PL" altLang="pl-P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74FD1B6B-9053-46AE-BBDB-F9E1997E1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5</a:t>
            </a:fld>
            <a:endParaRPr lang="pl-PL"/>
          </a:p>
        </p:txBody>
      </p:sp>
      <p:pic>
        <p:nvPicPr>
          <p:cNvPr id="13" name="Obraz 12" descr="Obraz zawierający tekst, pozujący, grupa&#10;&#10;Opis wygenerowany automatycznie">
            <a:extLst>
              <a:ext uri="{FF2B5EF4-FFF2-40B4-BE49-F238E27FC236}">
                <a16:creationId xmlns:a16="http://schemas.microsoft.com/office/drawing/2014/main" id="{087EDE06-4B68-49B0-AA7A-D7775E723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33" y="1531673"/>
            <a:ext cx="6245386" cy="467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38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9B2AE2-6917-422C-AC5C-690DAFAC9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953472" y="1229022"/>
            <a:ext cx="8412520" cy="542781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Zaangażowanie społeczne i odpowiedzialność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Podejmowane w Programie przedsięwzięcia służą wyzwalaniu społecznej energii. Ośrodki Działaj Lokalnie komunikują się ze swoją społecznością, angażują mieszkańców wsi i małych miast we wspólne działania.</a:t>
            </a:r>
            <a:b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Wsparcie otrzymują projekty będące odpowiedzią na konkretne potrzeby.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Gotowość do podejmowania wyzwań i otwartość na współpracę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Ośrodki Działaj Lokalnie i realizatorzy projektów lokalnych poszukują niestandardowych metod działania, eksplorują nowe obszary zaangażowania społecznego oraz promują innowacyjne rozwiązania wśród swoich partnerów i odbiorców projektów.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Dzielenie się zasobami i budowanie partnerstw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Działając na rzecz dobra wspólnego, Ośrodki Działaj Lokalnie, realizatorzy projektów, mieszkańcy jak i wolontariusze pozyskują i angażują partnerów</a:t>
            </a:r>
            <a:b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i zasoby (finansowe i rzeczowe). Wszyscy dbają o jak najlepsze wykorzystanie powierzonych środków, transparentność procedur, rzetelny monitoring i rozliczenie prowadzonych działań. Budowany jest kapitał społeczny oparty na zaufaniu partnerów i obywateli.</a:t>
            </a:r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9AE7AE2-62C1-439D-91F3-AFFB8E51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6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1C08EE1-4FB3-44FB-8564-7C6EB9519BD8}"/>
              </a:ext>
            </a:extLst>
          </p:cNvPr>
          <p:cNvSpPr txBox="1"/>
          <p:nvPr/>
        </p:nvSpPr>
        <p:spPr>
          <a:xfrm>
            <a:off x="336884" y="1311131"/>
            <a:ext cx="22619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+mj-lt"/>
              </a:rPr>
              <a:t>Wartości </a:t>
            </a:r>
          </a:p>
          <a:p>
            <a:r>
              <a:rPr lang="pl-PL" sz="3200" b="1" dirty="0">
                <a:solidFill>
                  <a:schemeClr val="bg1"/>
                </a:solidFill>
                <a:latin typeface="+mj-lt"/>
              </a:rPr>
              <a:t>i postawy </a:t>
            </a:r>
            <a:r>
              <a:rPr lang="pl-PL" sz="4400" b="1" dirty="0">
                <a:solidFill>
                  <a:schemeClr val="bg1"/>
                </a:solidFill>
                <a:latin typeface="+mj-lt"/>
              </a:rPr>
              <a:t> </a:t>
            </a:r>
            <a:endParaRPr lang="pl-PL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BED79964-38A7-4F60-BC68-2DEA8EBF2D72}"/>
              </a:ext>
            </a:extLst>
          </p:cNvPr>
          <p:cNvCxnSpPr>
            <a:cxnSpLocks/>
          </p:cNvCxnSpPr>
          <p:nvPr/>
        </p:nvCxnSpPr>
        <p:spPr>
          <a:xfrm flipV="1">
            <a:off x="336884" y="2663847"/>
            <a:ext cx="1674795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2540AEC-48C3-4485-830C-CD0BA9FDFBCF}"/>
              </a:ext>
            </a:extLst>
          </p:cNvPr>
          <p:cNvSpPr txBox="1"/>
          <p:nvPr/>
        </p:nvSpPr>
        <p:spPr>
          <a:xfrm>
            <a:off x="337931" y="2754683"/>
            <a:ext cx="21453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pl-PL" sz="2400" dirty="0">
                <a:solidFill>
                  <a:schemeClr val="bg1"/>
                </a:solidFill>
                <a:latin typeface="+mj-lt"/>
              </a:rPr>
              <a:t>„Działaj Lokalnie” jest programem, który promuje takie wartości</a:t>
            </a:r>
            <a:br>
              <a:rPr lang="pl-PL" sz="2400" dirty="0">
                <a:solidFill>
                  <a:schemeClr val="bg1"/>
                </a:solidFill>
                <a:latin typeface="+mj-lt"/>
              </a:rPr>
            </a:br>
            <a:r>
              <a:rPr lang="pl-PL" sz="2400" dirty="0">
                <a:solidFill>
                  <a:schemeClr val="bg1"/>
                </a:solidFill>
                <a:latin typeface="+mj-lt"/>
              </a:rPr>
              <a:t>i postawy jak: </a:t>
            </a:r>
          </a:p>
        </p:txBody>
      </p:sp>
    </p:spTree>
    <p:extLst>
      <p:ext uri="{BB962C8B-B14F-4D97-AF65-F5344CB8AC3E}">
        <p14:creationId xmlns:p14="http://schemas.microsoft.com/office/powerpoint/2010/main" val="3256893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1EC4C3E7-1DD8-4223-B758-CFC4DC6CE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006" y="3848510"/>
            <a:ext cx="4077729" cy="2514600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B90AB5B8-61CA-4D44-BE98-88800AD50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3525" y="827503"/>
            <a:ext cx="6626266" cy="458784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Działaj Lokalnie to: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840" y="1775870"/>
            <a:ext cx="5052060" cy="22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30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-dzialaj-lokalnie-infografia-co-dalej-sty-2015_final">
            <a:extLst>
              <a:ext uri="{FF2B5EF4-FFF2-40B4-BE49-F238E27FC236}">
                <a16:creationId xmlns:a16="http://schemas.microsoft.com/office/drawing/2014/main" id="{EE3AC27A-086A-48E6-ADBE-A8CA96C6D2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918"/>
            <a:ext cx="10028647" cy="68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94F5771-281B-4710-A61A-84C7B966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8</a:t>
            </a:fld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984738" y="164123"/>
            <a:ext cx="193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/>
              <a:t>Rola ODL</a:t>
            </a:r>
          </a:p>
        </p:txBody>
      </p:sp>
    </p:spTree>
    <p:extLst>
      <p:ext uri="{BB962C8B-B14F-4D97-AF65-F5344CB8AC3E}">
        <p14:creationId xmlns:p14="http://schemas.microsoft.com/office/powerpoint/2010/main" val="490347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7D56C2-C937-4173-8352-138FFC146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132303"/>
            <a:ext cx="5997001" cy="1655762"/>
          </a:xfrm>
        </p:spPr>
        <p:txBody>
          <a:bodyPr anchor="ctr">
            <a:normAutofit/>
          </a:bodyPr>
          <a:lstStyle/>
          <a:p>
            <a:r>
              <a:rPr lang="pl-PL" sz="3200" b="1" dirty="0"/>
              <a:t>Zasady udziału</a:t>
            </a:r>
            <a:br>
              <a:rPr lang="pl-PL" sz="3200" b="1" dirty="0"/>
            </a:br>
            <a:r>
              <a:rPr lang="pl-PL" sz="3200" b="1" dirty="0"/>
              <a:t>w Programie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86468228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2128</TotalTime>
  <Words>3077</Words>
  <Application>Microsoft Office PowerPoint</Application>
  <PresentationFormat>Panoramiczny</PresentationFormat>
  <Paragraphs>237</Paragraphs>
  <Slides>39</Slides>
  <Notes>5</Notes>
  <HiddenSlides>1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Config</vt:lpstr>
      <vt:lpstr>Symbol</vt:lpstr>
      <vt:lpstr>T3Font_3</vt:lpstr>
      <vt:lpstr>Wingdings</vt:lpstr>
      <vt:lpstr>Motyw pakietu Office</vt:lpstr>
      <vt:lpstr>Projekt niestandardowy</vt:lpstr>
      <vt:lpstr>Spotkanie informacyjne dla wnioskodawców  programu „Działaj Lokalnie”</vt:lpstr>
      <vt:lpstr>Instrukcja dla ODL</vt:lpstr>
      <vt:lpstr>Prezentacja programu PowerPoint</vt:lpstr>
      <vt:lpstr>Prezentacja programu PowerPoint</vt:lpstr>
      <vt:lpstr>Prezentacja programu PowerPoint</vt:lpstr>
      <vt:lpstr>Prezentacja programu PowerPoint</vt:lpstr>
      <vt:lpstr>Działaj Lokalnie to: </vt:lpstr>
      <vt:lpstr>Prezentacja programu PowerPoint</vt:lpstr>
      <vt:lpstr>Zasady udziału w Programie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Formularz wniosku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Dodatkowe możliwości dla uczestników Programu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za uwagę i zapraszamy do dyskusji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Sebastian Zieliński</dc:creator>
  <cp:lastModifiedBy>Ilona Wojciechowska</cp:lastModifiedBy>
  <cp:revision>102</cp:revision>
  <dcterms:created xsi:type="dcterms:W3CDTF">2021-03-24T14:14:58Z</dcterms:created>
  <dcterms:modified xsi:type="dcterms:W3CDTF">2022-05-18T08:53:37Z</dcterms:modified>
</cp:coreProperties>
</file>