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708" r:id="rId2"/>
    <p:sldMasterId id="2147483720" r:id="rId3"/>
    <p:sldMasterId id="2147483821" r:id="rId4"/>
    <p:sldMasterId id="2147484766" r:id="rId5"/>
    <p:sldMasterId id="2147485266" r:id="rId6"/>
    <p:sldMasterId id="2147487582" r:id="rId7"/>
    <p:sldMasterId id="2147491080" r:id="rId8"/>
    <p:sldMasterId id="2147493348" r:id="rId9"/>
    <p:sldMasterId id="2147493362" r:id="rId10"/>
    <p:sldMasterId id="2147493387" r:id="rId11"/>
  </p:sldMasterIdLst>
  <p:notesMasterIdLst>
    <p:notesMasterId r:id="rId37"/>
  </p:notesMasterIdLst>
  <p:handoutMasterIdLst>
    <p:handoutMasterId r:id="rId38"/>
  </p:handoutMasterIdLst>
  <p:sldIdLst>
    <p:sldId id="257" r:id="rId12"/>
    <p:sldId id="333" r:id="rId13"/>
    <p:sldId id="258" r:id="rId14"/>
    <p:sldId id="259" r:id="rId15"/>
    <p:sldId id="260" r:id="rId16"/>
    <p:sldId id="334" r:id="rId17"/>
    <p:sldId id="335" r:id="rId18"/>
    <p:sldId id="336" r:id="rId19"/>
    <p:sldId id="576" r:id="rId20"/>
    <p:sldId id="536" r:id="rId21"/>
    <p:sldId id="264" r:id="rId22"/>
    <p:sldId id="337" r:id="rId23"/>
    <p:sldId id="338" r:id="rId24"/>
    <p:sldId id="339" r:id="rId25"/>
    <p:sldId id="350" r:id="rId26"/>
    <p:sldId id="577" r:id="rId27"/>
    <p:sldId id="594" r:id="rId28"/>
    <p:sldId id="361" r:id="rId29"/>
    <p:sldId id="362" r:id="rId30"/>
    <p:sldId id="352" r:id="rId31"/>
    <p:sldId id="363" r:id="rId32"/>
    <p:sldId id="351" r:id="rId33"/>
    <p:sldId id="353" r:id="rId34"/>
    <p:sldId id="354" r:id="rId35"/>
    <p:sldId id="575" r:id="rId36"/>
  </p:sldIdLst>
  <p:sldSz cx="9144000" cy="6858000" type="screen4x3"/>
  <p:notesSz cx="6858000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08BEAB60-E187-41D7-8B89-BF958898F5C8}">
          <p14:sldIdLst>
            <p14:sldId id="257"/>
            <p14:sldId id="333"/>
            <p14:sldId id="258"/>
            <p14:sldId id="259"/>
            <p14:sldId id="260"/>
            <p14:sldId id="334"/>
            <p14:sldId id="335"/>
            <p14:sldId id="336"/>
            <p14:sldId id="576"/>
            <p14:sldId id="536"/>
            <p14:sldId id="264"/>
            <p14:sldId id="337"/>
            <p14:sldId id="338"/>
            <p14:sldId id="339"/>
            <p14:sldId id="350"/>
            <p14:sldId id="577"/>
            <p14:sldId id="594"/>
            <p14:sldId id="361"/>
            <p14:sldId id="362"/>
            <p14:sldId id="352"/>
            <p14:sldId id="363"/>
            <p14:sldId id="351"/>
            <p14:sldId id="353"/>
            <p14:sldId id="354"/>
            <p14:sldId id="5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zmarynowski Grzegorz" initials="" lastIdx="1" clrIdx="0"/>
  <p:cmAuthor id="2" name="Kisielowska Alicja" initials="" lastIdx="7" clrIdx="1"/>
  <p:cmAuthor id="3" name="Strychalska Alicja" initials="SA" lastIdx="1" clrIdx="2">
    <p:extLst>
      <p:ext uri="{19B8F6BF-5375-455C-9EA6-DF929625EA0E}">
        <p15:presenceInfo xmlns:p15="http://schemas.microsoft.com/office/powerpoint/2012/main" userId="S-1-5-21-1871256238-1184215134-557001197-8341" providerId="AD"/>
      </p:ext>
    </p:extLst>
  </p:cmAuthor>
  <p:cmAuthor id="4" name="Strajbel Justyna" initials="SJ" lastIdx="2" clrIdx="3">
    <p:extLst>
      <p:ext uri="{19B8F6BF-5375-455C-9EA6-DF929625EA0E}">
        <p15:presenceInfo xmlns:p15="http://schemas.microsoft.com/office/powerpoint/2012/main" userId="S-1-5-21-1871256238-1184215134-557001197-3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105" d="100"/>
          <a:sy n="105" d="100"/>
        </p:scale>
        <p:origin x="173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96"/>
      </p:cViewPr>
      <p:guideLst>
        <p:guide orient="horz" pos="2880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commentAuthors" Target="commentAuthor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37D1CB8-5666-4718-B5FD-F484282EDD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DRI.IX.052.21.7.2022</a:t>
            </a: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C64AC0-4C93-4EED-B804-61E7A5A233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50D9F-8E48-4748-9B8A-A26D5B537973}" type="datetime1">
              <a:rPr lang="pl-PL" smtClean="0"/>
              <a:t>23.06.2022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DD9E122-0604-4208-9450-CA2993B8AC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CBEF5A7-66FA-4044-B339-B63CDB9F62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852" y="9429751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67CEA-B0C6-45E6-BA25-32A792E054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01849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1">
            <a:extLst>
              <a:ext uri="{FF2B5EF4-FFF2-40B4-BE49-F238E27FC236}">
                <a16:creationId xmlns:a16="http://schemas.microsoft.com/office/drawing/2014/main" id="{6DA9D69B-B439-4D2F-9356-CB390974B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90115" name="AutoShape 2">
            <a:extLst>
              <a:ext uri="{FF2B5EF4-FFF2-40B4-BE49-F238E27FC236}">
                <a16:creationId xmlns:a16="http://schemas.microsoft.com/office/drawing/2014/main" id="{02F22A51-2ADA-4273-8A3E-FFF5AD0CF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90116" name="Text Box 3">
            <a:extLst>
              <a:ext uri="{FF2B5EF4-FFF2-40B4-BE49-F238E27FC236}">
                <a16:creationId xmlns:a16="http://schemas.microsoft.com/office/drawing/2014/main" id="{BEB663BC-711E-4C19-B445-A7B8F512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824AC69B-0AAE-48B9-9E66-94F5E463A29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5454" y="0"/>
            <a:ext cx="2969344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ClrTx/>
              <a:buSzPct val="4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DEFA04C-DB49-41AC-B29B-2B71FEF30EBD}" type="datetime1">
              <a:rPr lang="pl-PL" altLang="pl-PL" smtClean="0"/>
              <a:t>23.06.2022</a:t>
            </a:fld>
            <a:endParaRPr lang="pl-PL" altLang="pl-PL"/>
          </a:p>
        </p:txBody>
      </p:sp>
      <p:sp>
        <p:nvSpPr>
          <p:cNvPr id="90118" name="Rectangle 5">
            <a:extLst>
              <a:ext uri="{FF2B5EF4-FFF2-40B4-BE49-F238E27FC236}">
                <a16:creationId xmlns:a16="http://schemas.microsoft.com/office/drawing/2014/main" id="{7EBB1FFC-1884-43CC-887D-AF232ED503C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0937" cy="37195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53F91D9A-E359-4464-BB50-8635EFF308C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479" y="4714875"/>
            <a:ext cx="5485440" cy="4464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/>
          </a:p>
        </p:txBody>
      </p:sp>
      <p:sp>
        <p:nvSpPr>
          <p:cNvPr id="90120" name="Text Box 7">
            <a:extLst>
              <a:ext uri="{FF2B5EF4-FFF2-40B4-BE49-F238E27FC236}">
                <a16:creationId xmlns:a16="http://schemas.microsoft.com/office/drawing/2014/main" id="{B9EF1944-3227-4ACE-829F-28AA47590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8163"/>
            <a:ext cx="297254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11624" name="Rectangle 8">
            <a:extLst>
              <a:ext uri="{FF2B5EF4-FFF2-40B4-BE49-F238E27FC236}">
                <a16:creationId xmlns:a16="http://schemas.microsoft.com/office/drawing/2014/main" id="{CB0AA76B-4182-44F6-AF06-762F9071A06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5454" y="9428163"/>
            <a:ext cx="2969344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15900" indent="-214313" algn="r" eaLnBrk="1" hangingPunct="1"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C741B7D-5142-4245-9999-1647FB9909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>
            <a:extLst>
              <a:ext uri="{FF2B5EF4-FFF2-40B4-BE49-F238E27FC236}">
                <a16:creationId xmlns:a16="http://schemas.microsoft.com/office/drawing/2014/main" id="{4365F580-CA79-4B90-9F7A-3CB1F252A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FF0ADA93-3183-4885-A64E-5560E962BE65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2</a:t>
            </a:fld>
            <a:endParaRPr lang="pl-PL" altLang="pl-PL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15715" name="Rectangle 1">
            <a:extLst>
              <a:ext uri="{FF2B5EF4-FFF2-40B4-BE49-F238E27FC236}">
                <a16:creationId xmlns:a16="http://schemas.microsoft.com/office/drawing/2014/main" id="{D373B0B1-DEE1-45E1-9E59-49CE68A95F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377E2BDA-9DBA-4CB5-8FEB-3F43DE6C8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BD09AE4-9B4D-4BA0-B85F-A4ED8A283F69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5F8BA5F2-CD85-4486-B6FF-577AD4CAA7B8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8">
            <a:extLst>
              <a:ext uri="{FF2B5EF4-FFF2-40B4-BE49-F238E27FC236}">
                <a16:creationId xmlns:a16="http://schemas.microsoft.com/office/drawing/2014/main" id="{3733793A-8C8F-4771-99A0-F835239D9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C562DFFB-50C0-44DB-B43D-75003D78C119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11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30051" name="Rectangle 1">
            <a:extLst>
              <a:ext uri="{FF2B5EF4-FFF2-40B4-BE49-F238E27FC236}">
                <a16:creationId xmlns:a16="http://schemas.microsoft.com/office/drawing/2014/main" id="{03E1A65B-4152-4643-B02C-3C2EEB0B3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CDA11F6D-7D53-4325-9DB2-176C876F9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047C84-07BA-4343-816A-B5B3689D025C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22DA6084-AD11-4FFB-82F3-4BA32FC132E4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8">
            <a:extLst>
              <a:ext uri="{FF2B5EF4-FFF2-40B4-BE49-F238E27FC236}">
                <a16:creationId xmlns:a16="http://schemas.microsoft.com/office/drawing/2014/main" id="{D721CDFC-4972-4C5D-A1FA-E7A970178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8594B12E-494D-4919-8563-ED352FFF2C16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12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32099" name="Rectangle 1">
            <a:extLst>
              <a:ext uri="{FF2B5EF4-FFF2-40B4-BE49-F238E27FC236}">
                <a16:creationId xmlns:a16="http://schemas.microsoft.com/office/drawing/2014/main" id="{E9CA9F9F-6B9A-484C-A749-FB7114158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5F584DA1-66B6-4DFE-98D1-E6620D1C8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563D015-378F-42FE-A3DE-E8EF9FC074BC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DE524776-7777-499F-9A0D-54D0F0E68FDD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8">
            <a:extLst>
              <a:ext uri="{FF2B5EF4-FFF2-40B4-BE49-F238E27FC236}">
                <a16:creationId xmlns:a16="http://schemas.microsoft.com/office/drawing/2014/main" id="{D4BD3D2D-BC82-40A9-98B5-8C8F88691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0D786B7B-9D30-4F90-9AC8-A0F9D1689CBA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13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34147" name="Rectangle 1">
            <a:extLst>
              <a:ext uri="{FF2B5EF4-FFF2-40B4-BE49-F238E27FC236}">
                <a16:creationId xmlns:a16="http://schemas.microsoft.com/office/drawing/2014/main" id="{8891DF1C-AEEA-4E15-80C5-AC82E607D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5F61B482-0492-491C-A758-A4BDF2055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AA8821B-FE6B-4F95-BE9F-EA65B5CD7CDD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AC5AB7AA-5F5C-4494-9411-8FBC0216979A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8">
            <a:extLst>
              <a:ext uri="{FF2B5EF4-FFF2-40B4-BE49-F238E27FC236}">
                <a16:creationId xmlns:a16="http://schemas.microsoft.com/office/drawing/2014/main" id="{18E14AE2-470E-4124-AB42-21B920B85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D1FFD382-505C-4845-AF44-57313BA0D29D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14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36195" name="Rectangle 1">
            <a:extLst>
              <a:ext uri="{FF2B5EF4-FFF2-40B4-BE49-F238E27FC236}">
                <a16:creationId xmlns:a16="http://schemas.microsoft.com/office/drawing/2014/main" id="{1E7243FC-12C1-4A29-950C-4A12F7B87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0DF38D63-7764-4B48-B60C-43D864C87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C2C666-32DE-4B85-9229-5B1339E16C2C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A4BC1777-2D16-4265-AA43-7936C53CDFB4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>
            <a:extLst>
              <a:ext uri="{FF2B5EF4-FFF2-40B4-BE49-F238E27FC236}">
                <a16:creationId xmlns:a16="http://schemas.microsoft.com/office/drawing/2014/main" id="{2EAC3399-3EC8-45C8-BBA3-4443066C6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01F199EA-140F-454D-9554-60F5B8F40D71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15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43363" name="Rectangle 1">
            <a:extLst>
              <a:ext uri="{FF2B5EF4-FFF2-40B4-BE49-F238E27FC236}">
                <a16:creationId xmlns:a16="http://schemas.microsoft.com/office/drawing/2014/main" id="{5C1D9878-007C-420B-8AC7-C9A1A1A90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4" name="Rectangle 2">
            <a:extLst>
              <a:ext uri="{FF2B5EF4-FFF2-40B4-BE49-F238E27FC236}">
                <a16:creationId xmlns:a16="http://schemas.microsoft.com/office/drawing/2014/main" id="{CC2B1D4E-15C3-4A6E-AC5A-2EFF1DF0F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5F20FD8-28E4-400B-A1D9-F30493D9A564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1913B927-AA0D-4EE4-926B-170CF1AE9967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8">
            <a:extLst>
              <a:ext uri="{FF2B5EF4-FFF2-40B4-BE49-F238E27FC236}">
                <a16:creationId xmlns:a16="http://schemas.microsoft.com/office/drawing/2014/main" id="{600227C1-ACDD-451B-AB69-300EAECED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4542EB64-8F5F-4CC2-8E6A-F782B1C7DB82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19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46435" name="Rectangle 1">
            <a:extLst>
              <a:ext uri="{FF2B5EF4-FFF2-40B4-BE49-F238E27FC236}">
                <a16:creationId xmlns:a16="http://schemas.microsoft.com/office/drawing/2014/main" id="{422A29EE-5747-4955-ABA1-B9EBBBE1C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BC04248D-4893-47F9-AE17-544F25D0D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78E94CC-4FA2-4263-808F-33FF687D9A6C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CEAB3CE1-410F-4262-A4FC-12CBFCDE707C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8">
            <a:extLst>
              <a:ext uri="{FF2B5EF4-FFF2-40B4-BE49-F238E27FC236}">
                <a16:creationId xmlns:a16="http://schemas.microsoft.com/office/drawing/2014/main" id="{9670FB7D-573D-46C0-B324-02E2B6196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CBACDD93-1185-4E09-88F1-529525A88688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20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48483" name="Rectangle 1">
            <a:extLst>
              <a:ext uri="{FF2B5EF4-FFF2-40B4-BE49-F238E27FC236}">
                <a16:creationId xmlns:a16="http://schemas.microsoft.com/office/drawing/2014/main" id="{4CF2F954-CF93-42CF-9BEB-325EF8E5E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844326FF-AD8D-4108-8E79-262291E10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7B364AE-74BD-4F7D-AF3D-7DDAF5E5761F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B1C2050D-9BE6-44D6-9500-493CF5AB2976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8">
            <a:extLst>
              <a:ext uri="{FF2B5EF4-FFF2-40B4-BE49-F238E27FC236}">
                <a16:creationId xmlns:a16="http://schemas.microsoft.com/office/drawing/2014/main" id="{7A1334F2-3BBA-4C4E-88B1-9CF1FD7C64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E7A7372E-6D6B-4EA5-B0C4-3D724F44DA70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21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50531" name="Rectangle 1">
            <a:extLst>
              <a:ext uri="{FF2B5EF4-FFF2-40B4-BE49-F238E27FC236}">
                <a16:creationId xmlns:a16="http://schemas.microsoft.com/office/drawing/2014/main" id="{BB59612C-F745-4310-9516-E7F6AC4B6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C552C3EA-D44C-4141-B585-6900E52AB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5DCB43C-4DF7-4A28-AFFA-2BA077E1888C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62038CFD-0B87-4096-8026-83C766AE25C1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8">
            <a:extLst>
              <a:ext uri="{FF2B5EF4-FFF2-40B4-BE49-F238E27FC236}">
                <a16:creationId xmlns:a16="http://schemas.microsoft.com/office/drawing/2014/main" id="{AB4E24D8-50F2-47E6-A44A-019B5E5FA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558C23C5-C8A0-49ED-97D9-3E5EA489AC29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22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52579" name="Rectangle 1">
            <a:extLst>
              <a:ext uri="{FF2B5EF4-FFF2-40B4-BE49-F238E27FC236}">
                <a16:creationId xmlns:a16="http://schemas.microsoft.com/office/drawing/2014/main" id="{E0376F91-9C33-48CE-9F40-C2D0BDAD1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94EF339A-6596-4515-BB9B-3FCF87567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1949DC2-5DEA-47B5-AF34-98EAC2D0C3A3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893969D5-41C8-4E0D-8138-657C28D8F305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8">
            <a:extLst>
              <a:ext uri="{FF2B5EF4-FFF2-40B4-BE49-F238E27FC236}">
                <a16:creationId xmlns:a16="http://schemas.microsoft.com/office/drawing/2014/main" id="{BCE5BE37-E589-458F-8359-364F0C391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2D5AE959-7644-4642-8166-EB08CEB01968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23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54627" name="Rectangle 1">
            <a:extLst>
              <a:ext uri="{FF2B5EF4-FFF2-40B4-BE49-F238E27FC236}">
                <a16:creationId xmlns:a16="http://schemas.microsoft.com/office/drawing/2014/main" id="{94EEF4D2-6255-4597-8346-AA68BA4A7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44DA6C6A-A2F7-4820-AF0A-C9BE01038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E53ED93-4C9B-433C-9772-8A01C4F41E47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074C20F6-DB74-48CC-B6D1-616E16D85E66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>
            <a:extLst>
              <a:ext uri="{FF2B5EF4-FFF2-40B4-BE49-F238E27FC236}">
                <a16:creationId xmlns:a16="http://schemas.microsoft.com/office/drawing/2014/main" id="{7E918EA2-2FE3-4DED-B969-34CEBECA9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19841BE8-7C55-42AE-B2F5-64D03B6CEC07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3</a:t>
            </a:fld>
            <a:endParaRPr lang="pl-PL" altLang="pl-PL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17763" name="Rectangle 1">
            <a:extLst>
              <a:ext uri="{FF2B5EF4-FFF2-40B4-BE49-F238E27FC236}">
                <a16:creationId xmlns:a16="http://schemas.microsoft.com/office/drawing/2014/main" id="{889AC32D-0BF7-45A4-8177-A904D3347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3470F8E8-178D-4591-A3F0-102DC98B4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1650150-2BAD-4A40-91E6-9F4376E90838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0B274FC5-5A6B-4ED0-A77A-9FB9527B4053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8">
            <a:extLst>
              <a:ext uri="{FF2B5EF4-FFF2-40B4-BE49-F238E27FC236}">
                <a16:creationId xmlns:a16="http://schemas.microsoft.com/office/drawing/2014/main" id="{BF0272B5-4BC0-4DD7-85F7-005AB6ED5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8FFD2447-3CB2-4BD1-BDB4-8C5CCF184835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24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56675" name="Rectangle 1">
            <a:extLst>
              <a:ext uri="{FF2B5EF4-FFF2-40B4-BE49-F238E27FC236}">
                <a16:creationId xmlns:a16="http://schemas.microsoft.com/office/drawing/2014/main" id="{86ADA234-688B-4C2E-8C7B-E847D045C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2E3932E9-80E2-41E9-8131-3337EE437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43C8BAC-0F6A-451C-BC9F-64E98A66B3F4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D4F9B7E3-AEEC-4D23-853F-4FAF1720E5B2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ymbol zastępczy obrazu slajdu 1">
            <a:extLst>
              <a:ext uri="{FF2B5EF4-FFF2-40B4-BE49-F238E27FC236}">
                <a16:creationId xmlns:a16="http://schemas.microsoft.com/office/drawing/2014/main" id="{21AF7B20-DA39-4239-8C72-D4F2BEEB52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Symbol zastępczy notatek 2">
            <a:extLst>
              <a:ext uri="{FF2B5EF4-FFF2-40B4-BE49-F238E27FC236}">
                <a16:creationId xmlns:a16="http://schemas.microsoft.com/office/drawing/2014/main" id="{AD19E61C-1D02-4AB2-937E-1BC0D1E9DD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38244" name="Symbol zastępczy numeru slajdu 3">
            <a:extLst>
              <a:ext uri="{FF2B5EF4-FFF2-40B4-BE49-F238E27FC236}">
                <a16:creationId xmlns:a16="http://schemas.microsoft.com/office/drawing/2014/main" id="{A90E09AC-175F-473D-A422-726E2749B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3073ED-ACBD-4163-A144-7CBE04B871A4}" type="slidenum">
              <a:rPr lang="pl-PL" altLang="pl-PL" smtClean="0"/>
              <a:pPr/>
              <a:t>25</a:t>
            </a:fld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273A2B-DA16-42D6-9633-B4A60AED4F91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0276F35F-9CA8-43F2-B08E-DE8368D41980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>
            <a:extLst>
              <a:ext uri="{FF2B5EF4-FFF2-40B4-BE49-F238E27FC236}">
                <a16:creationId xmlns:a16="http://schemas.microsoft.com/office/drawing/2014/main" id="{E19178CD-311D-4C92-9A59-437A77E1D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DC7C80CB-FEEC-4D64-9DCF-8DD02E8C1F0B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4</a:t>
            </a:fld>
            <a:endParaRPr lang="pl-PL" altLang="pl-PL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19811" name="Rectangle 1">
            <a:extLst>
              <a:ext uri="{FF2B5EF4-FFF2-40B4-BE49-F238E27FC236}">
                <a16:creationId xmlns:a16="http://schemas.microsoft.com/office/drawing/2014/main" id="{63BB7A2D-A21E-4E81-B6EF-F8DFAB4BD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091822D7-A30D-4A83-9CE2-82BC6F570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32DDD81-5AE6-4FC3-B8AE-353F10C61A1B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42D846ED-F8D5-413A-98B4-DE3F4D55B986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8">
            <a:extLst>
              <a:ext uri="{FF2B5EF4-FFF2-40B4-BE49-F238E27FC236}">
                <a16:creationId xmlns:a16="http://schemas.microsoft.com/office/drawing/2014/main" id="{6E25D770-3BDC-4C0D-B7D5-5CA5F91B2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3FEA3142-2849-40F3-AC08-96E6ABE892CE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5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21859" name="Rectangle 1">
            <a:extLst>
              <a:ext uri="{FF2B5EF4-FFF2-40B4-BE49-F238E27FC236}">
                <a16:creationId xmlns:a16="http://schemas.microsoft.com/office/drawing/2014/main" id="{EF9559F0-B765-429A-BE51-F00B0007D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ECBAD2D1-582B-4E36-B9EF-03A245310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A8DB88-C1E7-4545-853A-72B50B61A674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354A68DA-B54B-408E-A4BB-E27106CB0158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>
            <a:extLst>
              <a:ext uri="{FF2B5EF4-FFF2-40B4-BE49-F238E27FC236}">
                <a16:creationId xmlns:a16="http://schemas.microsoft.com/office/drawing/2014/main" id="{2512AF45-40FD-4991-BDB1-EBD4ADC3A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E88CD5F3-34C1-49A6-9B88-AC1D99B358EB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6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23907" name="Rectangle 1">
            <a:extLst>
              <a:ext uri="{FF2B5EF4-FFF2-40B4-BE49-F238E27FC236}">
                <a16:creationId xmlns:a16="http://schemas.microsoft.com/office/drawing/2014/main" id="{857A8A47-E58A-496D-BFED-92F1A2774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F4DA4250-73AE-4E56-A3B2-7A1D949F9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32F00E6-3DE2-47CA-8808-1145D3D2ECE0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F0207511-269A-42BF-8310-77D847C0008A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8">
            <a:extLst>
              <a:ext uri="{FF2B5EF4-FFF2-40B4-BE49-F238E27FC236}">
                <a16:creationId xmlns:a16="http://schemas.microsoft.com/office/drawing/2014/main" id="{139643FE-3FCD-4580-95FB-BAF2D10B5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80F563E2-B2EE-49D3-BEBF-BCFD5F792946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7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25955" name="Rectangle 1">
            <a:extLst>
              <a:ext uri="{FF2B5EF4-FFF2-40B4-BE49-F238E27FC236}">
                <a16:creationId xmlns:a16="http://schemas.microsoft.com/office/drawing/2014/main" id="{48C6275C-887E-4880-9EBD-15A0F33E0B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6BC680D0-AE5E-41E1-92BF-38C368922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F6D5EA5-1C2B-4425-A2F8-F82737BCBC59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B2B0BCCA-DD8C-48D4-9343-EF024E7CED6A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8">
            <a:extLst>
              <a:ext uri="{FF2B5EF4-FFF2-40B4-BE49-F238E27FC236}">
                <a16:creationId xmlns:a16="http://schemas.microsoft.com/office/drawing/2014/main" id="{0A611F26-D55B-4A1E-A4A3-B86E70042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5ADD9FE7-0FA1-4710-8BC9-70AA64DA90C3}" type="slidenum">
              <a:rPr lang="pl-PL" altLang="pl-PL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SzPct val="45000"/>
              </a:pPr>
              <a:t>8</a:t>
            </a:fld>
            <a:endParaRPr lang="pl-PL" altLang="pl-PL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28003" name="Rectangle 1">
            <a:extLst>
              <a:ext uri="{FF2B5EF4-FFF2-40B4-BE49-F238E27FC236}">
                <a16:creationId xmlns:a16="http://schemas.microsoft.com/office/drawing/2014/main" id="{61BB6A24-9FC3-48C0-B8EA-795211533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54C4816B-2A1F-4D92-9C10-756FC49B6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714876"/>
            <a:ext cx="5487041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4DAC5CE-25EC-436C-BD29-8233FC1A01BA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3B721927-7369-41A7-896C-BB4D7D581756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>
            <a:extLst>
              <a:ext uri="{FF2B5EF4-FFF2-40B4-BE49-F238E27FC236}">
                <a16:creationId xmlns:a16="http://schemas.microsoft.com/office/drawing/2014/main" id="{F5C76829-5662-456D-89DD-6B8541CD7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5900" marR="0" lvl="0" indent="-21431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/>
            </a:pPr>
            <a:fld id="{A60EAA29-8A03-48C8-B73E-F071BB06D5D8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215900" marR="0" lvl="0" indent="-214313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9811" name="Rectangle 1">
            <a:extLst>
              <a:ext uri="{FF2B5EF4-FFF2-40B4-BE49-F238E27FC236}">
                <a16:creationId xmlns:a16="http://schemas.microsoft.com/office/drawing/2014/main" id="{D7198513-6BBF-4249-AE9B-19E4C8FA2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994E9E7F-0726-4B8E-B0B1-6C380080D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993" y="3228975"/>
            <a:ext cx="8012744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BC4D41D-8800-4E7D-9273-6D1EDEE0029C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66096A0F-B3AB-4303-8A86-CF555066F073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8">
            <a:extLst>
              <a:ext uri="{FF2B5EF4-FFF2-40B4-BE49-F238E27FC236}">
                <a16:creationId xmlns:a16="http://schemas.microsoft.com/office/drawing/2014/main" id="{52ED020A-1EFD-40F1-BA40-065E3B547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5900" marR="0" lvl="0" indent="-21431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/>
            </a:pPr>
            <a:fld id="{77741078-2AAA-4EE1-8913-86DE6365F2E3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215900" marR="0" lvl="0" indent="-214313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/>
              </a:pPr>
              <a:t>10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1859" name="Rectangle 1">
            <a:extLst>
              <a:ext uri="{FF2B5EF4-FFF2-40B4-BE49-F238E27FC236}">
                <a16:creationId xmlns:a16="http://schemas.microsoft.com/office/drawing/2014/main" id="{F2502236-BC84-4EC3-81B7-D840B51DE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F65B3C71-3942-462E-8CA2-6DD7E5366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993" y="3228975"/>
            <a:ext cx="8012744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24BD1DC-F15A-4674-997C-E8546DB6D70A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fld id="{EAA7081E-9F0B-4499-9561-C4A51CBD5900}" type="datetime1">
              <a:rPr lang="pl-PL" altLang="pl-PL" smtClean="0"/>
              <a:t>23.06.2022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3D60C1-955C-4524-BFB2-954A2D1ABB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3E7CF-B7C2-465B-94C6-5DB2C867ED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1863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02A3D9-A53E-4622-BC3C-6835544BE7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FBE7A-7867-40A6-8505-860724A530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143341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3E83D6C-01D0-4A2B-8360-9A142C5D2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3602-1736-433B-991D-85D389E802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72483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1CCB0E7-437E-45AC-8F64-35AA631C7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6DDC-9136-4AAA-ACCC-268927836C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306789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588830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46986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DF8B6C-52B6-4BF1-B702-7A20739D8F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D574-C796-4E15-9595-8410395702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01469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39C913-E81A-49CA-A95A-5AAAF65D0A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E155-7FE6-4FD1-A42D-BDA8D96AD39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2603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023292-02E6-49D1-A62A-C73F54D58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05F3-F243-4623-93A3-2EF44152E2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6402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F576FBD-F6B6-42F7-B8AE-AF9DC19C9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31D3-A566-4E6D-9D4A-D27BB78A912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97069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8DC0337B-5062-4009-8442-E273C9C5E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FA25-423E-4E70-B23A-FF647E6A8E0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674885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872CB17-A402-4122-AC4E-1D14F5EE9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476AD-B55B-40F2-AAD6-06718C83A0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102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2088" y="958850"/>
            <a:ext cx="1970087" cy="52149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958850"/>
            <a:ext cx="5761038" cy="52149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6BA294-4977-44FA-854E-4C1AE5C55BD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8D8E5-0445-4690-90BA-0E45DCD8A2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97669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F03FF8F-78EF-414E-BA7A-AF070570D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1334-E762-4828-8B7B-CB192FE44E6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31619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396A00C-F519-4BCA-B92D-C5F3618C9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E155-288C-4ACB-B3B0-E89BB61945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66806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B471F9B-5657-45BD-ABA3-6447406DD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5C20-6594-46D2-8034-56AA70319F5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30705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DAAF10-7703-442E-9060-8FE863B861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03932-65F0-471A-BAB8-4AC6B91E7DD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309153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26E6B4-4CC5-4557-800A-DB9A7B9E95B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36627-9FAB-48EB-A642-F2CAE6A2090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030502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99FCCF-B3ED-4DD9-ABF3-F53EA886D3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16803-E3F0-40C5-9CCD-76CC77B0235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36337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2463800"/>
            <a:ext cx="3865563" cy="3709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2463800"/>
            <a:ext cx="3865562" cy="3709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61C481-ACBC-44E3-816E-FDF28F0684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D0E1E-41F7-41A2-9E33-71CCEBF1735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57426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8E0A80F-C82C-4762-BD1C-DE4EF7D2A8D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D384E-45A5-4F9C-9223-45F0C83740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49553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A8AF4C5-6EF5-4BC0-B167-CB46552C1F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82E86-E069-4606-B8C8-8A01E1C9231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683393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70CF76B-B900-48D7-8A27-3A1D3ABC0AC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29FC4-4423-4A48-8D99-70DE6A36450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053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3525" cy="93027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2E9E906-9200-4712-884E-F9806AA1D0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2592-F02C-48F2-A957-C3E4ED5F420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23463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9448A-4E26-4A15-BB19-B1FD0661BE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0CB6C-D6D8-4FA6-8A0A-F7F5DC7A607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43302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C08C13-8844-4479-9211-71DB9A1DD1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79D04-148B-4409-801C-B0BAB73FBFF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04864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B14CE-4F95-4826-A273-8CCB649C9CF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E2615-BACF-4974-A8FB-1194BA3616A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26195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2088" y="958850"/>
            <a:ext cx="1970087" cy="52149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958850"/>
            <a:ext cx="5761038" cy="52149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0FE048-1DAC-4294-A9E9-F422F103B46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3F8E6-D065-4FCA-9F02-88CE796621A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681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38974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5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0838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5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424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ECAE5C-FCB8-4DD3-B55D-50824F497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8E45-E14A-42DC-AFAB-42D5064F04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4952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69E7F4-C5CF-43C2-944C-37A7637F5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4B804-B464-4718-898F-DACF4D5A480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880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B84550-6BA2-4ED1-A7A2-1C3C55CA90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0C9A-186C-4FC2-8545-8E73D5D64BF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1056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3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6B427CF-4425-4C36-88E5-0301B05C9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AED9-4325-43B4-9CD4-37A29E12D5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8644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4B64BB-382D-42E9-8EAE-54966F0795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87EE5-0443-42E7-8D02-7222CEE93BD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307442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815921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C8BD6EFA-49CF-453A-B9A7-BFF0115DD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EF8BD-F89F-41E4-A374-4489E053329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8492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140FD38-18D4-4BBC-8708-7E38A51D8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0CAF-456C-473B-94E8-885F1FA886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4449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D95998C-3772-4517-9116-BC19A0246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D172C-ACCC-4738-88AB-D881F35F876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5361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9"/>
            <a:ext cx="2949178" cy="112908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9A71D82-E884-4A47-9A16-D8E19C2A3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A74E-797C-4C09-B63A-E7B2F961BD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9744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8"/>
            <a:ext cx="2949178" cy="113703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8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5"/>
            <a:ext cx="2949178" cy="347564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8422884-36C2-4314-B810-16E207496A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B2AE-27AB-403E-8D4C-514BC1AF31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0668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4779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8296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62BAD8-B1E9-417A-BE05-3A32A217B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0616-1135-4E0F-A6DF-861D568142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923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34AF48-F8A1-4E11-AD44-0A6020FE3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2E8B-9815-4456-BD2E-30FD77013F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044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A87BB8-F26F-42E8-A37D-05C053C72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4845-0EAC-4CAC-B0B9-7CAE28C29E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172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919D8E-5B51-48EE-8895-000671608C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8C30-A067-4C35-8249-C3C1CF4096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130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F2AE24B-2E0D-4E97-81AE-6375CC5B50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33B0-0842-4FBB-A9F8-E3DFB2552B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1196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C55EDAD8-9828-463D-9957-DFE469E21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0B2E-0A99-48F1-BA5D-B8BD7F5D1FF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1033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D01EB7D-0385-46FA-8A1D-7A82A100E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1ADF-21C8-450A-9357-8C95E0709C0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3873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C7073EE-BE6B-42B8-90B9-3703D30AF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8A24-7484-48CA-A562-33418E9E9E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6749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33AD7FC-E5E8-47B3-92B5-76DFCB440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E839-08C6-4650-B380-4F60AB4CCCC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2712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EB13892-C5EA-4241-9044-4526F7162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AB15-B39A-423E-9E9F-47AB7E36FF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34106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39181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1061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D55677-261C-4CC8-A234-4AC79A55E9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4D16-8DED-44A8-B1D8-7FE52B20256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5499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600DC2-26DA-4FD3-8B21-87DA0F765B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1563-9531-4578-AE2E-4996BF551B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900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2463800"/>
            <a:ext cx="3865563" cy="3709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2463800"/>
            <a:ext cx="3865562" cy="3709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D7C22C-682D-4483-AAD4-6E68FDB0CE2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46D2A-A4FB-4910-ACD5-7A7CD2FD6DA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2556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8142A3-F315-40A2-BAF9-4DE320D9FE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10F2-0C76-4587-81AB-7922FAECABF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4950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01413CF-F2BB-45B9-B6F2-85A72A92E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6808-CE6A-4EE8-8C17-EC4E8720F33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097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F6AA90C-78DD-413E-8ABD-9DE32D40A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DF00-A76F-4DB1-8608-9AB7E83C64F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7102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B5893CA-22CC-4B9D-BE7D-A2D667DEB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AAF1-3CD9-434E-B9BD-96740667A2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0917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4F293D2-4DE5-4EF0-AACA-9486B23C9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0056-0AFB-4917-9284-F0A6F741CB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5565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776E8A5-8CFB-45FF-8090-F5FBF2161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8CE7-39EF-40CA-81A4-DAA063F956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8800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87A3453-85E7-4345-8D30-7DCDAFAF69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64DA-FFED-4C56-82C2-9CD8AE7D662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9238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1785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80199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0F0B04-9AA4-42CA-896D-318936555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F8354-6B2A-4CFE-A328-4EB8B0B087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165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2CCC37-2221-4DBD-ADF7-92AFFC1500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D292-B4E9-4407-A620-93A6CA8C53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86128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B13ADD-A95E-45A1-B8E2-47D539A79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F286A-D908-4E9F-8B81-FE7F3B8E5F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7274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21758F-9319-454F-AB21-EA84AABA0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DCAE-2388-4CA9-BCB4-59F1B2A5372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0963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18A2FEC-8EC1-43CD-B90B-1A9417855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FE2B-DCE9-4FAD-9205-8F6F20BB017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1650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5A938D11-1258-4543-9E7D-B86738D735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4664-BC6A-4077-B1BE-81F1FB349B3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5385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E74622E-7D84-46A8-B6ED-29D07F902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A272-159D-4FC6-8127-034EA664B5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5840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2891CEB-5207-4ACC-97FC-B095401C3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BC9F-DFE1-49D4-BD99-E5BCD5B125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5146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2C7102C-93EE-4A3A-A0B0-4F385760B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C9C2-35FB-4C7C-952E-1F7C2B6D7A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936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B7E9E8-871B-4292-A7BE-1F488D252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8775B-E43A-42BF-81F6-20507FE2460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74370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7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7249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7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633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91495E3-0C38-4E1B-8C89-2723C743EA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6505-1DB6-4E66-9311-16EFD65EA53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64361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7C8000-D3EB-4DE4-A719-4112CF0CB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83DF-F36D-4098-835F-1E91D7B19C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3571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0138A0-1868-400D-873D-A038EE56E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62CE-4EED-45C7-AA46-2F66696D6DA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1351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26E1ED-9AD1-4DCE-B720-FB045385F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6AC8-ADB8-493E-A9B9-F4DF5448018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3747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5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C675DAA-9BD9-4AF3-8BC5-1E9DD5E3D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8D8B-B44E-47D4-8BA6-CEF872F4CE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1023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7BEDED-B4AF-45D5-BBCE-E36A57848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0417-FB8B-476E-86AD-780708B4D6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9791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8BA053D-A16F-45F9-BF30-D66006922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CB0D-8316-4233-9338-37E26DABB4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14533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0103C57-E80C-4E42-82D9-7A20C1483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15AC-B66C-46FA-A8FD-97ED34CA5D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83449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9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E9179-3F00-4AF5-B2BF-00ED36C56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B2B3-03D2-4345-8078-497BF53375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2981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8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10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7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D39E038-21FE-4FA0-B94E-FFC2E2E2D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E72B-78E8-4FB3-8461-B0F11CE5B6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4799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5626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0C8AA09-E0EB-40C5-BB3D-EF6E0B2599C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417B-2660-401C-9D3A-9D5B45CE64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32335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263860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48236A-2C25-4416-BA9D-CE95FF0FA6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7E3B-2EDE-453B-80E0-857080BACD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62667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165DBC-72E2-462B-9F1E-2026D48F09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8092-C613-4422-A5A4-6D28B015FD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6499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F3D9E2-433E-450B-89F8-DB78148E0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AA38-B1ED-491C-8227-9C84CAAD0D2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058020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90A8FE2-DEC0-467F-9EDB-E447FD4B2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49ED-DACA-418F-BFAE-AA8BBDC5C4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72934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4F7F286-2CA4-4380-AF2E-0F30C2F254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AB13-6E0A-4C20-8740-8ABA6C6E3C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12357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6A3A3BF-5EDB-4516-80AF-FCB6604DC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4622-112A-4D23-A194-CAB23D9540F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10095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2BD4643-416D-4530-8FDE-75BE0B91E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6247-374F-4735-AC96-BEEF883A83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51263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4862DB-AA06-4758-8089-96ED6B97F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0C91-7EC3-425B-8147-3E01B5DF92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99458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783C377-1832-4F19-A9C3-86B8456D5D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7803-4D40-40CD-A95C-345B141C246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187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BBA9FA7-183F-4676-B8DF-10510C89AEA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A1F0D-BFAC-4B22-B4AF-802AF22D8E8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55994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414055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145562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5D8CED-9A4C-4CA0-9E5A-627B32650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A6507-DF43-4E26-AD87-D5DE129A8A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8346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A24CE1-8C78-4D95-84C8-2A94646010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2FE9-C094-4A04-870F-B13CB7600F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7772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017A31-7F99-47EB-9A7B-EEA3DDBCC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65AA-FD53-4E47-978E-8CED030B3F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50982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37C4EC3-00A8-4291-9A13-93E1FE93B6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AE82-DD55-4680-9033-1BB2920DA9F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44943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955CAB2-DD72-4596-B823-62207B2053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B225-6F6A-426E-8CC3-1916D71025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14683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AB977FD-8143-4ECD-AC76-0B17D656D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8112-5C4D-4AC5-A2DB-60DDB9D6D1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44704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BECE79E-5CFF-4E65-B66E-7C2953ECC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B854-205E-4944-9F19-7CD7612EBF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66604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F4681E-F4EA-4D92-95CD-0756C77FE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18CE-BC9C-4CD6-B096-815ED84B837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688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7F7144A-ECE6-4B44-8AA4-776E85628D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4EED-F34B-4BC7-BB74-B1EECCDCAA4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13022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64F745C-3086-459A-A94C-81B778E52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7671-0EE7-4D23-817D-D8C69DD1A1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76433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481067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34777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A9BB32-3333-4029-B527-547D2B8C6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F1455-74C8-447E-8047-7710211FA5E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95289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ECFBF3-303F-4598-86CC-9D3850374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0FFF-D72B-43B9-A1C9-5B0484FF50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3290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CBE1E6-59AB-42C0-B295-5D37D713B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88B3-8F17-4967-BD8B-7D4854DDA1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37597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556CE17-3BFD-4C6A-8366-F9476AF6D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41B5-9FF2-46B9-A456-3104528B560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97185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980FE3A-7A5E-4384-A92A-76A76B8F8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0C11-E784-4D07-9BAE-E43BE6A7BA7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67446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739804C-11B1-4286-B692-3527E11A8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E3CF-7BE6-4D27-A8B9-7DAF7EDF21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27814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AA5B527-82A6-40BE-862A-C3E8755786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101B-AC49-4E41-99F1-FE2FBAA1ECD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76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A93144D8-CDBE-4FAD-B9CE-2C17E47B6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958850"/>
            <a:ext cx="78835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19FD8FA8-4AC4-41DB-989D-269E2D9C6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2463800"/>
            <a:ext cx="7883525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DDEB3EB-CB8A-4B61-959D-BD3AB8E015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42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2B64F83-3688-4B46-B2EF-8F2A0118BE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259" r:id="rId1"/>
    <p:sldLayoutId id="2147493260" r:id="rId2"/>
    <p:sldLayoutId id="2147493261" r:id="rId3"/>
    <p:sldLayoutId id="2147493262" r:id="rId4"/>
    <p:sldLayoutId id="2147493263" r:id="rId5"/>
    <p:sldLayoutId id="2147493264" r:id="rId6"/>
    <p:sldLayoutId id="2147493265" r:id="rId7"/>
    <p:sldLayoutId id="2147493266" r:id="rId8"/>
    <p:sldLayoutId id="2147493267" r:id="rId9"/>
    <p:sldLayoutId id="2147493268" r:id="rId10"/>
    <p:sldLayoutId id="2147493269" r:id="rId11"/>
    <p:sldLayoutId id="2147493270" r:id="rId12"/>
    <p:sldLayoutId id="2147493361" r:id="rId13"/>
  </p:sldLayoutIdLst>
  <p:hf hdr="0" ftr="0" dt="0"/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0F2075-F1E9-4BE0-915B-9441D92622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4D77C0-5463-4797-832E-F83D006336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E92B0-CCB9-400B-8A07-A206649B5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0A7138-4435-457C-A17A-D013FE66CE3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9259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63" r:id="rId1"/>
    <p:sldLayoutId id="2147493364" r:id="rId2"/>
    <p:sldLayoutId id="2147493365" r:id="rId3"/>
    <p:sldLayoutId id="2147493366" r:id="rId4"/>
    <p:sldLayoutId id="2147493367" r:id="rId5"/>
    <p:sldLayoutId id="2147493368" r:id="rId6"/>
    <p:sldLayoutId id="2147493369" r:id="rId7"/>
    <p:sldLayoutId id="2147493370" r:id="rId8"/>
    <p:sldLayoutId id="2147493371" r:id="rId9"/>
    <p:sldLayoutId id="2147493372" r:id="rId10"/>
    <p:sldLayoutId id="214749337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FED7E89B-6E2B-465F-9203-E98061B25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958850"/>
            <a:ext cx="78835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27973F0-2A76-426D-B14E-B6EABD1D1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2463800"/>
            <a:ext cx="7883525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517C0DE-7210-4DB7-9D85-41CDABA0BB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42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7A634824-FCC5-4803-AA64-8148AC41E11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439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88" r:id="rId1"/>
    <p:sldLayoutId id="2147493389" r:id="rId2"/>
    <p:sldLayoutId id="2147493390" r:id="rId3"/>
    <p:sldLayoutId id="2147493391" r:id="rId4"/>
    <p:sldLayoutId id="2147493392" r:id="rId5"/>
    <p:sldLayoutId id="2147493393" r:id="rId6"/>
    <p:sldLayoutId id="2147493394" r:id="rId7"/>
    <p:sldLayoutId id="2147493395" r:id="rId8"/>
    <p:sldLayoutId id="2147493396" r:id="rId9"/>
    <p:sldLayoutId id="2147493397" r:id="rId10"/>
    <p:sldLayoutId id="2147493398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B46EE010-9DD4-479B-B6CF-E51BEB1C6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B0A6591D-C3BF-4891-A3E5-13DF23FE7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F6937-ACEC-4BB6-957B-CE798A17F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FFAAE3-EF03-4625-B028-64575D3C07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271" r:id="rId1"/>
    <p:sldLayoutId id="2147493272" r:id="rId2"/>
    <p:sldLayoutId id="2147493273" r:id="rId3"/>
    <p:sldLayoutId id="2147493274" r:id="rId4"/>
    <p:sldLayoutId id="2147493275" r:id="rId5"/>
    <p:sldLayoutId id="2147493276" r:id="rId6"/>
    <p:sldLayoutId id="2147493277" r:id="rId7"/>
    <p:sldLayoutId id="2147493278" r:id="rId8"/>
    <p:sldLayoutId id="2147493279" r:id="rId9"/>
    <p:sldLayoutId id="2147493280" r:id="rId10"/>
    <p:sldLayoutId id="21474932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134CF4E6-AA69-403E-BAA3-7DA3520CC8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0E3F7B93-DE79-4B9D-9CE2-756C019A86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29CA6-B250-40C8-BFCB-514D5B409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C1C93-30AB-43B4-B746-23C42FCB5B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282" r:id="rId1"/>
    <p:sldLayoutId id="2147493283" r:id="rId2"/>
    <p:sldLayoutId id="2147493284" r:id="rId3"/>
    <p:sldLayoutId id="2147493285" r:id="rId4"/>
    <p:sldLayoutId id="2147493286" r:id="rId5"/>
    <p:sldLayoutId id="2147493287" r:id="rId6"/>
    <p:sldLayoutId id="2147493288" r:id="rId7"/>
    <p:sldLayoutId id="2147493289" r:id="rId8"/>
    <p:sldLayoutId id="2147493290" r:id="rId9"/>
    <p:sldLayoutId id="2147493291" r:id="rId10"/>
    <p:sldLayoutId id="214749329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1C88EDE1-E67A-4A83-9DFE-FD31FBCBDC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AEC64693-F31A-4CA8-A723-8F8243FD07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E2AAB-C1E5-4459-82B0-19D838BD5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33F535-4942-4CCB-BAB9-639BEB0079E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293" r:id="rId1"/>
    <p:sldLayoutId id="2147493294" r:id="rId2"/>
    <p:sldLayoutId id="2147493295" r:id="rId3"/>
    <p:sldLayoutId id="2147493296" r:id="rId4"/>
    <p:sldLayoutId id="2147493297" r:id="rId5"/>
    <p:sldLayoutId id="2147493298" r:id="rId6"/>
    <p:sldLayoutId id="2147493299" r:id="rId7"/>
    <p:sldLayoutId id="2147493300" r:id="rId8"/>
    <p:sldLayoutId id="2147493301" r:id="rId9"/>
    <p:sldLayoutId id="2147493302" r:id="rId10"/>
    <p:sldLayoutId id="214749330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C115735-6EBE-4F05-8D9A-C52D966AA4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DE29F95A-2BEB-4FCF-9D7C-8FC53EF8D3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D41DF-AD68-43C9-8B91-1DF60FAE6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EA273A-60F2-4908-B5D6-72279DE3783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304" r:id="rId1"/>
    <p:sldLayoutId id="2147493305" r:id="rId2"/>
    <p:sldLayoutId id="2147493306" r:id="rId3"/>
    <p:sldLayoutId id="2147493307" r:id="rId4"/>
    <p:sldLayoutId id="2147493308" r:id="rId5"/>
    <p:sldLayoutId id="2147493309" r:id="rId6"/>
    <p:sldLayoutId id="2147493310" r:id="rId7"/>
    <p:sldLayoutId id="2147493311" r:id="rId8"/>
    <p:sldLayoutId id="2147493312" r:id="rId9"/>
    <p:sldLayoutId id="2147493313" r:id="rId10"/>
    <p:sldLayoutId id="214749331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E12E0570-B2C7-429F-8C58-58256E899B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69D7D582-F818-471E-B89D-2854D6106D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1EBD-E010-4247-857B-15CCFEAA0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7F6B1D-31E0-462E-8968-BD5174C80D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315" r:id="rId1"/>
    <p:sldLayoutId id="2147493316" r:id="rId2"/>
    <p:sldLayoutId id="2147493317" r:id="rId3"/>
    <p:sldLayoutId id="2147493318" r:id="rId4"/>
    <p:sldLayoutId id="2147493319" r:id="rId5"/>
    <p:sldLayoutId id="2147493320" r:id="rId6"/>
    <p:sldLayoutId id="2147493321" r:id="rId7"/>
    <p:sldLayoutId id="2147493322" r:id="rId8"/>
    <p:sldLayoutId id="2147493323" r:id="rId9"/>
    <p:sldLayoutId id="2147493324" r:id="rId10"/>
    <p:sldLayoutId id="214749332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1756FA0A-0539-4CB5-BC9E-3C34475493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61853DA1-49EA-4626-9989-DC670655E9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079A2-5147-4188-94DC-086C0445F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1AB030-DB83-46A1-94E0-B09C3023CC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326" r:id="rId1"/>
    <p:sldLayoutId id="2147493327" r:id="rId2"/>
    <p:sldLayoutId id="2147493328" r:id="rId3"/>
    <p:sldLayoutId id="2147493329" r:id="rId4"/>
    <p:sldLayoutId id="2147493330" r:id="rId5"/>
    <p:sldLayoutId id="2147493331" r:id="rId6"/>
    <p:sldLayoutId id="2147493332" r:id="rId7"/>
    <p:sldLayoutId id="2147493333" r:id="rId8"/>
    <p:sldLayoutId id="2147493334" r:id="rId9"/>
    <p:sldLayoutId id="2147493335" r:id="rId10"/>
    <p:sldLayoutId id="214749333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1A5E9B08-497F-42F3-AC9E-627CB71C33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9CAF7BFF-A15C-4446-90B6-B5A8BE6B4E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C8E6-D968-4C33-9A73-CBC6CD0AE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CB5BAB-5E15-4DE2-AAD3-E939A821483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337" r:id="rId1"/>
    <p:sldLayoutId id="2147493338" r:id="rId2"/>
    <p:sldLayoutId id="2147493339" r:id="rId3"/>
    <p:sldLayoutId id="2147493340" r:id="rId4"/>
    <p:sldLayoutId id="2147493341" r:id="rId5"/>
    <p:sldLayoutId id="2147493342" r:id="rId6"/>
    <p:sldLayoutId id="2147493343" r:id="rId7"/>
    <p:sldLayoutId id="2147493344" r:id="rId8"/>
    <p:sldLayoutId id="2147493345" r:id="rId9"/>
    <p:sldLayoutId id="2147493346" r:id="rId10"/>
    <p:sldLayoutId id="214749334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1E68CC7-97A6-4CF7-B6BE-4BDBDBAF57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EC4E11-EF22-4632-8099-433C1317D7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C410A-A012-4EF0-9A4E-60E071FFF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9D899C-6427-47C0-9E27-3DC0BD734E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275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49" r:id="rId1"/>
    <p:sldLayoutId id="2147493350" r:id="rId2"/>
    <p:sldLayoutId id="2147493351" r:id="rId3"/>
    <p:sldLayoutId id="2147493352" r:id="rId4"/>
    <p:sldLayoutId id="2147493353" r:id="rId5"/>
    <p:sldLayoutId id="2147493354" r:id="rId6"/>
    <p:sldLayoutId id="2147493355" r:id="rId7"/>
    <p:sldLayoutId id="2147493356" r:id="rId8"/>
    <p:sldLayoutId id="2147493357" r:id="rId9"/>
    <p:sldLayoutId id="2147493358" r:id="rId10"/>
    <p:sldLayoutId id="21474933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biuro@frw.p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9.png"/><Relationship Id="rId7" Type="http://schemas.openxmlformats.org/officeDocument/2006/relationships/hyperlink" Target="http://www.facebook.com/gpi.lubuski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po.lubuskie.pl/punkty-informacyjne" TargetMode="External"/><Relationship Id="rId5" Type="http://schemas.openxmlformats.org/officeDocument/2006/relationships/hyperlink" Target="http://www.funduszeeuropejskie.gov.pl/punkty" TargetMode="External"/><Relationship Id="rId4" Type="http://schemas.openxmlformats.org/officeDocument/2006/relationships/hyperlink" Target="mailto:infoue@lubuskie.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D6F9075F-94A8-4A92-9509-2CB9388F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47815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70933D-861B-45AF-BCE4-2DB5BA6F8C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7350" y="3706813"/>
            <a:ext cx="8128000" cy="112871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Fundusze Europejskie na założenie działalności gospodarczej</a:t>
            </a:r>
          </a:p>
        </p:txBody>
      </p:sp>
      <p:sp>
        <p:nvSpPr>
          <p:cNvPr id="113668" name="pole tekstowe 1">
            <a:extLst>
              <a:ext uri="{FF2B5EF4-FFF2-40B4-BE49-F238E27FC236}">
                <a16:creationId xmlns:a16="http://schemas.microsoft.com/office/drawing/2014/main" id="{D2C821FB-C574-4FA8-B50B-51704AA96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8" y="5132388"/>
            <a:ext cx="5853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chemeClr val="bg1"/>
                </a:solidFill>
              </a:rPr>
              <a:t>Sulęcin  22.06.2022 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>
            <a:extLst>
              <a:ext uri="{FF2B5EF4-FFF2-40B4-BE49-F238E27FC236}">
                <a16:creationId xmlns:a16="http://schemas.microsoft.com/office/drawing/2014/main" id="{F9EAACD6-1D28-4E9B-8C9E-8A846D63C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/>
            </a:pPr>
            <a:fld id="{89CC52C0-7B9F-4743-8915-CEFB723D23F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/>
              </a:pPr>
              <a:t>10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0835" name="Picture 3">
            <a:extLst>
              <a:ext uri="{FF2B5EF4-FFF2-40B4-BE49-F238E27FC236}">
                <a16:creationId xmlns:a16="http://schemas.microsoft.com/office/drawing/2014/main" id="{DDD9F3E6-2E56-4FB3-8413-B8D0BA6D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1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6" name="pole tekstowe 8">
            <a:extLst>
              <a:ext uri="{FF2B5EF4-FFF2-40B4-BE49-F238E27FC236}">
                <a16:creationId xmlns:a16="http://schemas.microsoft.com/office/drawing/2014/main" id="{638DB9BA-CAC3-42A4-BD8A-47FA995C8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60575"/>
            <a:ext cx="81470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Konsultanci ds. PPP informują o zagadnieniach związanych z PPP: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siedzibie Głównego Punktu Informacyjnego Funduszy Europejskich w Zielonej Górze,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formie szkoleń, spotkań indywidualnych,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mejlowo i telefonicznie.</a:t>
            </a:r>
          </a:p>
        </p:txBody>
      </p:sp>
      <p:sp>
        <p:nvSpPr>
          <p:cNvPr id="120837" name="pole tekstowe 11">
            <a:extLst>
              <a:ext uri="{FF2B5EF4-FFF2-40B4-BE49-F238E27FC236}">
                <a16:creationId xmlns:a16="http://schemas.microsoft.com/office/drawing/2014/main" id="{444685B8-AC53-4F31-83AA-90EF184A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87888"/>
            <a:ext cx="8758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Zapraszamy przedstawicieli jednostek samorządu terytorialnego i przedsiębiorców.</a:t>
            </a:r>
          </a:p>
        </p:txBody>
      </p:sp>
      <p:pic>
        <p:nvPicPr>
          <p:cNvPr id="120838" name="Obraz 6">
            <a:extLst>
              <a:ext uri="{FF2B5EF4-FFF2-40B4-BE49-F238E27FC236}">
                <a16:creationId xmlns:a16="http://schemas.microsoft.com/office/drawing/2014/main" id="{D05C698D-A42C-4B12-A410-E80F99A3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6215063"/>
            <a:ext cx="6778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>
            <a:extLst>
              <a:ext uri="{FF2B5EF4-FFF2-40B4-BE49-F238E27FC236}">
                <a16:creationId xmlns:a16="http://schemas.microsoft.com/office/drawing/2014/main" id="{809B3332-1718-45CC-977B-D3F943C35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1196975"/>
            <a:ext cx="78533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0000"/>
                </a:solidFill>
                <a:ea typeface="Microsoft YaHei" panose="020B0503020204020204" pitchFamily="34" charset="-122"/>
              </a:rPr>
              <a:t>Internetowe źródła informacji o Funduszach Europejskich</a:t>
            </a:r>
          </a:p>
        </p:txBody>
      </p:sp>
      <p:sp>
        <p:nvSpPr>
          <p:cNvPr id="129027" name="Text Box 2">
            <a:extLst>
              <a:ext uri="{FF2B5EF4-FFF2-40B4-BE49-F238E27FC236}">
                <a16:creationId xmlns:a16="http://schemas.microsoft.com/office/drawing/2014/main" id="{F6273311-12A6-402B-9B9C-635D5702A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59E946-9ED3-4EF6-9C6D-D970212FEB62}" type="slidenum">
              <a:rPr lang="pl-PL" altLang="pl-PL" sz="1200">
                <a:solidFill>
                  <a:srgbClr val="898989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200">
              <a:solidFill>
                <a:srgbClr val="898989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29028" name="Picture 3">
            <a:extLst>
              <a:ext uri="{FF2B5EF4-FFF2-40B4-BE49-F238E27FC236}">
                <a16:creationId xmlns:a16="http://schemas.microsoft.com/office/drawing/2014/main" id="{C4F479C7-3924-4DD0-9732-558ABB9D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38113"/>
            <a:ext cx="45402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9" name="Picture 4">
            <a:extLst>
              <a:ext uri="{FF2B5EF4-FFF2-40B4-BE49-F238E27FC236}">
                <a16:creationId xmlns:a16="http://schemas.microsoft.com/office/drawing/2014/main" id="{F251D09D-1021-4D5B-AE35-285F5FD4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2465388"/>
            <a:ext cx="5151437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30" name="Picture 5">
            <a:extLst>
              <a:ext uri="{FF2B5EF4-FFF2-40B4-BE49-F238E27FC236}">
                <a16:creationId xmlns:a16="http://schemas.microsoft.com/office/drawing/2014/main" id="{CEA2E67C-A812-4B14-830C-D4628063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0"/>
            <a:ext cx="45624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984E6B4-CD17-470F-9443-3CCEE5B515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BB417B-2660-401C-9D3A-9D5B45CE64CC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>
            <a:extLst>
              <a:ext uri="{FF2B5EF4-FFF2-40B4-BE49-F238E27FC236}">
                <a16:creationId xmlns:a16="http://schemas.microsoft.com/office/drawing/2014/main" id="{D6CA3F70-C172-4260-A96F-078D4CC58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239838"/>
            <a:ext cx="7827962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0000"/>
                </a:solidFill>
                <a:ea typeface="Microsoft YaHei" panose="020B0503020204020204" pitchFamily="34" charset="-122"/>
              </a:rPr>
              <a:t>https://www.funduszeeuropejskie.gov.pl/</a:t>
            </a:r>
          </a:p>
        </p:txBody>
      </p:sp>
      <p:sp>
        <p:nvSpPr>
          <p:cNvPr id="131075" name="Text Box 2">
            <a:extLst>
              <a:ext uri="{FF2B5EF4-FFF2-40B4-BE49-F238E27FC236}">
                <a16:creationId xmlns:a16="http://schemas.microsoft.com/office/drawing/2014/main" id="{117415D0-FF16-4A3D-BBC5-8423B0FED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8854A6-A097-402B-A379-1320960C8EAB}" type="slidenum">
              <a:rPr lang="pl-PL" altLang="pl-PL" sz="1200">
                <a:solidFill>
                  <a:srgbClr val="898989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200">
              <a:solidFill>
                <a:srgbClr val="898989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31076" name="Picture 3">
            <a:extLst>
              <a:ext uri="{FF2B5EF4-FFF2-40B4-BE49-F238E27FC236}">
                <a16:creationId xmlns:a16="http://schemas.microsoft.com/office/drawing/2014/main" id="{65353BAA-3C9E-4135-9503-376F4D28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38113"/>
            <a:ext cx="45402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7" name="Picture 4">
            <a:extLst>
              <a:ext uri="{FF2B5EF4-FFF2-40B4-BE49-F238E27FC236}">
                <a16:creationId xmlns:a16="http://schemas.microsoft.com/office/drawing/2014/main" id="{AD583288-0EF3-47F7-B28E-23A9A390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0"/>
            <a:ext cx="45624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8" name="Picture 5">
            <a:extLst>
              <a:ext uri="{FF2B5EF4-FFF2-40B4-BE49-F238E27FC236}">
                <a16:creationId xmlns:a16="http://schemas.microsoft.com/office/drawing/2014/main" id="{48BD5B81-78A7-45D5-9FE9-043FDDE9D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892300"/>
            <a:ext cx="66389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A3E9232-7903-4332-9447-210F4FA5FFE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BB417B-2660-401C-9D3A-9D5B45CE64CC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>
            <a:extLst>
              <a:ext uri="{FF2B5EF4-FFF2-40B4-BE49-F238E27FC236}">
                <a16:creationId xmlns:a16="http://schemas.microsoft.com/office/drawing/2014/main" id="{EC817758-B063-4826-B1A3-90879080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239838"/>
            <a:ext cx="78867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0000"/>
                </a:solidFill>
                <a:ea typeface="Microsoft YaHei" panose="020B0503020204020204" pitchFamily="34" charset="-122"/>
              </a:rPr>
              <a:t>https://rpo.lubuskie.pl/</a:t>
            </a:r>
          </a:p>
        </p:txBody>
      </p:sp>
      <p:sp>
        <p:nvSpPr>
          <p:cNvPr id="133123" name="Text Box 2">
            <a:extLst>
              <a:ext uri="{FF2B5EF4-FFF2-40B4-BE49-F238E27FC236}">
                <a16:creationId xmlns:a16="http://schemas.microsoft.com/office/drawing/2014/main" id="{35E82B95-59D4-4E9E-9889-FF96DF91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592420-E0DB-4C32-A6A6-8F6B22BEE959}" type="slidenum">
              <a:rPr lang="pl-PL" altLang="pl-PL" sz="1200">
                <a:solidFill>
                  <a:srgbClr val="898989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200">
              <a:solidFill>
                <a:srgbClr val="898989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33124" name="Picture 3">
            <a:extLst>
              <a:ext uri="{FF2B5EF4-FFF2-40B4-BE49-F238E27FC236}">
                <a16:creationId xmlns:a16="http://schemas.microsoft.com/office/drawing/2014/main" id="{0C661E04-0152-442F-95B1-4F6AEF3D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38113"/>
            <a:ext cx="45402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5" name="Picture 4">
            <a:extLst>
              <a:ext uri="{FF2B5EF4-FFF2-40B4-BE49-F238E27FC236}">
                <a16:creationId xmlns:a16="http://schemas.microsoft.com/office/drawing/2014/main" id="{A8DAFF49-BC41-4ED8-ADCD-240D614E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0"/>
            <a:ext cx="45624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6" name="Picture 5">
            <a:extLst>
              <a:ext uri="{FF2B5EF4-FFF2-40B4-BE49-F238E27FC236}">
                <a16:creationId xmlns:a16="http://schemas.microsoft.com/office/drawing/2014/main" id="{3FE564F2-3258-4CA3-8B45-5D9DA55A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971675"/>
            <a:ext cx="6553200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5512FC0-999E-4E5B-8FD6-EB3B2ED437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BB417B-2660-401C-9D3A-9D5B45CE64CC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">
            <a:extLst>
              <a:ext uri="{FF2B5EF4-FFF2-40B4-BE49-F238E27FC236}">
                <a16:creationId xmlns:a16="http://schemas.microsoft.com/office/drawing/2014/main" id="{79B967CE-6DE0-4407-A825-B14A9AACB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965200"/>
            <a:ext cx="78184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0000"/>
                </a:solidFill>
                <a:ea typeface="Microsoft YaHei" panose="020B0503020204020204" pitchFamily="34" charset="-122"/>
              </a:rPr>
              <a:t>https://www.facebook.com/gpi.lubuskie</a:t>
            </a:r>
          </a:p>
        </p:txBody>
      </p:sp>
      <p:sp>
        <p:nvSpPr>
          <p:cNvPr id="135171" name="Text Box 2">
            <a:extLst>
              <a:ext uri="{FF2B5EF4-FFF2-40B4-BE49-F238E27FC236}">
                <a16:creationId xmlns:a16="http://schemas.microsoft.com/office/drawing/2014/main" id="{A56A11EB-F00A-42D3-B6D4-89228061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1168AC2-32F5-47DC-9D3C-6E1B81B8501B}" type="slidenum">
              <a:rPr lang="pl-PL" altLang="pl-PL" sz="1200">
                <a:solidFill>
                  <a:srgbClr val="898989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>
              <a:solidFill>
                <a:srgbClr val="898989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35172" name="Picture 3">
            <a:extLst>
              <a:ext uri="{FF2B5EF4-FFF2-40B4-BE49-F238E27FC236}">
                <a16:creationId xmlns:a16="http://schemas.microsoft.com/office/drawing/2014/main" id="{50E06B3A-9C4B-408F-B867-8E7BC505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1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173" name="Picture 4">
            <a:extLst>
              <a:ext uri="{FF2B5EF4-FFF2-40B4-BE49-F238E27FC236}">
                <a16:creationId xmlns:a16="http://schemas.microsoft.com/office/drawing/2014/main" id="{7AB29ECC-3CCB-447F-A17C-61A3A65D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06575"/>
            <a:ext cx="56610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A457B7D-C714-48F0-B9B8-46C201E542D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BB417B-2660-401C-9D3A-9D5B45CE64CC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>
            <a:extLst>
              <a:ext uri="{FF2B5EF4-FFF2-40B4-BE49-F238E27FC236}">
                <a16:creationId xmlns:a16="http://schemas.microsoft.com/office/drawing/2014/main" id="{F412968B-072C-4D36-8321-933F84FA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771525"/>
            <a:ext cx="78867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endParaRPr lang="pl-PL" altLang="pl-PL" sz="2400" b="1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2339" name="Text Box 2">
            <a:extLst>
              <a:ext uri="{FF2B5EF4-FFF2-40B4-BE49-F238E27FC236}">
                <a16:creationId xmlns:a16="http://schemas.microsoft.com/office/drawing/2014/main" id="{DBF6E86F-16C3-4B66-B844-7D082E61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49513"/>
            <a:ext cx="38862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142340" name="Text Box 3">
            <a:extLst>
              <a:ext uri="{FF2B5EF4-FFF2-40B4-BE49-F238E27FC236}">
                <a16:creationId xmlns:a16="http://schemas.microsoft.com/office/drawing/2014/main" id="{0D15CB60-69D5-4C68-AAF5-1F34D2BE9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462213"/>
            <a:ext cx="38862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pic>
        <p:nvPicPr>
          <p:cNvPr id="142341" name="Picture 5">
            <a:extLst>
              <a:ext uri="{FF2B5EF4-FFF2-40B4-BE49-F238E27FC236}">
                <a16:creationId xmlns:a16="http://schemas.microsoft.com/office/drawing/2014/main" id="{E65F935C-2981-4BD3-A7D8-E8D1A874B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-11113"/>
            <a:ext cx="4511675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2342" name="Rectangle 6">
            <a:extLst>
              <a:ext uri="{FF2B5EF4-FFF2-40B4-BE49-F238E27FC236}">
                <a16:creationId xmlns:a16="http://schemas.microsoft.com/office/drawing/2014/main" id="{05357AC0-D2EA-421A-955C-6143B0B9BD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175" y="862013"/>
            <a:ext cx="8002588" cy="741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b="1" dirty="0"/>
              <a:t>Powiatowy Urząd Pracy</a:t>
            </a:r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id="{8F1272EF-9DB3-4412-BEFB-5071E6671E5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27063" y="1711325"/>
            <a:ext cx="7885112" cy="4741863"/>
          </a:xfrm>
        </p:spPr>
        <p:txBody>
          <a:bodyPr lIns="0" tIns="76200" rIns="0" bIns="0"/>
          <a:lstStyle/>
          <a:p>
            <a:pPr marL="0" indent="0">
              <a:lnSpc>
                <a:spcPct val="83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 dirty="0"/>
              <a:t>Wsparcie na otwarcie działalności gospodarczej:</a:t>
            </a:r>
          </a:p>
          <a:p>
            <a:pPr marL="0" indent="0">
              <a:lnSpc>
                <a:spcPct val="83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  <a:p>
            <a:pPr>
              <a:lnSpc>
                <a:spcPct val="83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Dofinansowanie może otrzymać: </a:t>
            </a:r>
            <a:r>
              <a:rPr lang="pl-PL" altLang="pl-PL" sz="2000" b="1" dirty="0"/>
              <a:t>bezrobotny</a:t>
            </a:r>
          </a:p>
          <a:p>
            <a:pPr>
              <a:lnSpc>
                <a:spcPct val="83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Jednorazowe środki na podjęcie działalności gospodarczej, w tym na pokrycie kosztów pomocy prawnej, konsultacji i doradztwa związanych </a:t>
            </a:r>
            <a:br>
              <a:rPr lang="pl-PL" altLang="pl-PL" sz="2000" dirty="0"/>
            </a:br>
            <a:r>
              <a:rPr lang="pl-PL" altLang="pl-PL" sz="2000" dirty="0"/>
              <a:t>z podjęciem tej działalności, mogą być przyznane w wysokości nie wyższej niż</a:t>
            </a:r>
            <a:r>
              <a:rPr lang="pl-PL" altLang="pl-PL" sz="2000" b="1" dirty="0"/>
              <a:t> 6-krotność przeciętnego wynagrodzenia</a:t>
            </a:r>
            <a:r>
              <a:rPr lang="pl-PL" altLang="pl-PL" sz="2000" dirty="0"/>
              <a:t>.</a:t>
            </a:r>
          </a:p>
          <a:p>
            <a:pPr>
              <a:lnSpc>
                <a:spcPct val="83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Zobowiązania osoby otrzymującej wsparcie:</a:t>
            </a:r>
          </a:p>
          <a:p>
            <a:pPr>
              <a:lnSpc>
                <a:spcPct val="83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/>
              <a:t>prowadzenie </a:t>
            </a:r>
            <a:r>
              <a:rPr lang="pl-PL" altLang="pl-PL" sz="2000" dirty="0"/>
              <a:t>działalności gospodarczej przez okres co najmniej 12 miesięcy (i niezawieszanie działalności gospodarczej w tym </a:t>
            </a:r>
            <a:r>
              <a:rPr lang="pl-PL" altLang="pl-PL" sz="2000"/>
              <a:t>okresie),</a:t>
            </a:r>
          </a:p>
          <a:p>
            <a:pPr>
              <a:lnSpc>
                <a:spcPct val="83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/>
              <a:t>niepodejmowanie </a:t>
            </a:r>
            <a:r>
              <a:rPr lang="pl-PL" altLang="pl-PL" sz="2000" dirty="0"/>
              <a:t>zatrudnienia w okresie pierwszych 12 miesięcy prowadzenia działalności gospodarczej</a:t>
            </a:r>
            <a:r>
              <a:rPr lang="pl-PL" altLang="pl-PL" sz="2400" dirty="0"/>
              <a:t>.</a:t>
            </a:r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b="1" dirty="0"/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  <a:p>
            <a:pPr marL="107950" indent="-107950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E0A0498-285E-4604-9F0C-8731B395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0F01C-F645-4424-9563-115830D24D83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ytuł 3">
            <a:extLst>
              <a:ext uri="{FF2B5EF4-FFF2-40B4-BE49-F238E27FC236}">
                <a16:creationId xmlns:a16="http://schemas.microsoft.com/office/drawing/2014/main" id="{1DA17100-CD74-4588-A5ED-1A9F6E0B1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4488" y="1052736"/>
            <a:ext cx="6629920" cy="936104"/>
          </a:xfrm>
        </p:spPr>
        <p:txBody>
          <a:bodyPr/>
          <a:lstStyle/>
          <a:p>
            <a:pPr algn="ctr"/>
            <a:r>
              <a:rPr lang="pl-PL" altLang="pl-PL" sz="2100" b="1" dirty="0"/>
              <a:t>Zakładanie działalności – Program Operacyjny Rybactwo i Morze</a:t>
            </a:r>
            <a:endParaRPr lang="pl-PL" altLang="pl-PL" sz="2400" b="1" dirty="0"/>
          </a:p>
        </p:txBody>
      </p:sp>
      <p:pic>
        <p:nvPicPr>
          <p:cNvPr id="67587" name="Symbol zastępczy zawartości 1">
            <a:extLst>
              <a:ext uri="{FF2B5EF4-FFF2-40B4-BE49-F238E27FC236}">
                <a16:creationId xmlns:a16="http://schemas.microsoft.com/office/drawing/2014/main" id="{767B508A-337A-4301-9C18-811EFE598F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6051" y="1988841"/>
            <a:ext cx="4407865" cy="4248472"/>
          </a:xfrm>
        </p:spPr>
      </p:pic>
      <p:sp>
        <p:nvSpPr>
          <p:cNvPr id="67588" name="Symbol zastępczy numeru slajdu 5">
            <a:extLst>
              <a:ext uri="{FF2B5EF4-FFF2-40B4-BE49-F238E27FC236}">
                <a16:creationId xmlns:a16="http://schemas.microsoft.com/office/drawing/2014/main" id="{E9A25079-63E7-4685-8996-83AEAF30D0F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/>
            </a:pPr>
            <a:fld id="{7364EA41-57CE-420D-9836-18933214FE9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/>
              </a:pPr>
              <a:t>16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7589" name="Obraz 7">
            <a:extLst>
              <a:ext uri="{FF2B5EF4-FFF2-40B4-BE49-F238E27FC236}">
                <a16:creationId xmlns:a16="http://schemas.microsoft.com/office/drawing/2014/main" id="{E43BF7BE-8CF4-482B-93EA-0BBD1F88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200"/>
            <a:ext cx="412273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ytuł 3">
            <a:extLst>
              <a:ext uri="{FF2B5EF4-FFF2-40B4-BE49-F238E27FC236}">
                <a16:creationId xmlns:a16="http://schemas.microsoft.com/office/drawing/2014/main" id="{1DA17100-CD74-4588-A5ED-1A9F6E0B1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4488" y="1052736"/>
            <a:ext cx="6629920" cy="936104"/>
          </a:xfrm>
        </p:spPr>
        <p:txBody>
          <a:bodyPr/>
          <a:lstStyle/>
          <a:p>
            <a:pPr algn="ctr"/>
            <a:r>
              <a:rPr lang="pl-PL" altLang="pl-PL" sz="2100" b="1" dirty="0"/>
              <a:t>Zakładanie działalności – Program Operacyjny Rybactwo i Morze</a:t>
            </a:r>
            <a:endParaRPr lang="pl-PL" altLang="pl-PL" sz="2400" b="1" dirty="0"/>
          </a:p>
        </p:txBody>
      </p:sp>
      <p:sp>
        <p:nvSpPr>
          <p:cNvPr id="67588" name="Symbol zastępczy numeru slajdu 5">
            <a:extLst>
              <a:ext uri="{FF2B5EF4-FFF2-40B4-BE49-F238E27FC236}">
                <a16:creationId xmlns:a16="http://schemas.microsoft.com/office/drawing/2014/main" id="{E9A25079-63E7-4685-8996-83AEAF30D0F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/>
            </a:pPr>
            <a:fld id="{7364EA41-57CE-420D-9836-18933214FE96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/>
              </a:pPr>
              <a:t>17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7589" name="Obraz 7">
            <a:extLst>
              <a:ext uri="{FF2B5EF4-FFF2-40B4-BE49-F238E27FC236}">
                <a16:creationId xmlns:a16="http://schemas.microsoft.com/office/drawing/2014/main" id="{E43BF7BE-8CF4-482B-93EA-0BBD1F88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200"/>
            <a:ext cx="412273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AF3D45A-4A41-4666-9894-4B86FA11C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400" b="1" dirty="0"/>
              <a:t>SIEDZIBA STOWARZYSZENIA:</a:t>
            </a:r>
          </a:p>
          <a:p>
            <a:r>
              <a:rPr lang="pl-PL" sz="1400" b="1" dirty="0"/>
              <a:t>RLGD "Pojezierze Dobiegniewskie"</a:t>
            </a:r>
          </a:p>
          <a:p>
            <a:r>
              <a:rPr lang="pl-PL" sz="1400" dirty="0"/>
              <a:t>ul. Mickiewicza 7, 66-520 Dobiegniew</a:t>
            </a:r>
          </a:p>
          <a:p>
            <a:r>
              <a:rPr lang="pl-PL" sz="1400" dirty="0"/>
              <a:t>BIURO STOWARZYSZENIA:</a:t>
            </a:r>
          </a:p>
          <a:p>
            <a:r>
              <a:rPr lang="pl-PL" sz="1400" dirty="0"/>
              <a:t>ul. Mickiewicza 7, 66-520 Dobiegniew</a:t>
            </a:r>
          </a:p>
          <a:p>
            <a:r>
              <a:rPr lang="pl-PL" sz="1400" dirty="0"/>
              <a:t>tel.: 95 762 99 27 - Biuro</a:t>
            </a:r>
          </a:p>
          <a:p>
            <a:r>
              <a:rPr lang="pl-PL" sz="1400" dirty="0"/>
              <a:t>tel. kom. 505 206 991 - Biuro</a:t>
            </a:r>
          </a:p>
          <a:p>
            <a:r>
              <a:rPr lang="pl-PL" sz="1400" dirty="0"/>
              <a:t>tel. kom. 505 206 959 - Prezes </a:t>
            </a:r>
          </a:p>
          <a:p>
            <a:r>
              <a:rPr lang="pl-PL" sz="1400" dirty="0"/>
              <a:t>www.pojezierzedobiegniewskie.org</a:t>
            </a:r>
          </a:p>
          <a:p>
            <a:r>
              <a:rPr lang="pl-PL" sz="1400" dirty="0"/>
              <a:t>e-mail: biuro@pojezierzedobiegniewskie.org</a:t>
            </a:r>
          </a:p>
        </p:txBody>
      </p:sp>
    </p:spTree>
    <p:extLst>
      <p:ext uri="{BB962C8B-B14F-4D97-AF65-F5344CB8AC3E}">
        <p14:creationId xmlns:p14="http://schemas.microsoft.com/office/powerpoint/2010/main" val="150679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ytuł 1">
            <a:extLst>
              <a:ext uri="{FF2B5EF4-FFF2-40B4-BE49-F238E27FC236}">
                <a16:creationId xmlns:a16="http://schemas.microsoft.com/office/drawing/2014/main" id="{A0E9DD73-90BE-4F9D-AA71-09E2D136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6975"/>
            <a:ext cx="7883525" cy="4314825"/>
          </a:xfrm>
        </p:spPr>
        <p:txBody>
          <a:bodyPr/>
          <a:lstStyle/>
          <a:p>
            <a:pPr algn="ctr"/>
            <a:r>
              <a:rPr lang="pl-PL" altLang="pl-PL" sz="6000" b="1"/>
              <a:t>POŻYCZKI</a:t>
            </a:r>
          </a:p>
        </p:txBody>
      </p:sp>
      <p:pic>
        <p:nvPicPr>
          <p:cNvPr id="144387" name="Obraz 2">
            <a:extLst>
              <a:ext uri="{FF2B5EF4-FFF2-40B4-BE49-F238E27FC236}">
                <a16:creationId xmlns:a16="http://schemas.microsoft.com/office/drawing/2014/main" id="{CD68AFF4-DD2F-428E-9C6D-62D2D1D50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0"/>
            <a:ext cx="4511675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E2BB0B-17A1-4877-BB84-D60F4ED750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0F01C-F645-4424-9563-115830D24D83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>
            <a:extLst>
              <a:ext uri="{FF2B5EF4-FFF2-40B4-BE49-F238E27FC236}">
                <a16:creationId xmlns:a16="http://schemas.microsoft.com/office/drawing/2014/main" id="{463A1CE7-36C0-44F4-9572-9F22F2EF5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041400"/>
            <a:ext cx="78867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endParaRPr lang="pl-PL" altLang="pl-PL" sz="2400" b="1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5411" name="Text Box 2">
            <a:extLst>
              <a:ext uri="{FF2B5EF4-FFF2-40B4-BE49-F238E27FC236}">
                <a16:creationId xmlns:a16="http://schemas.microsoft.com/office/drawing/2014/main" id="{DADB9BD2-BBD2-416D-AAB4-2279E4879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49513"/>
            <a:ext cx="38862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145412" name="Text Box 3">
            <a:extLst>
              <a:ext uri="{FF2B5EF4-FFF2-40B4-BE49-F238E27FC236}">
                <a16:creationId xmlns:a16="http://schemas.microsoft.com/office/drawing/2014/main" id="{F8DD2012-0C7C-40BC-821D-1D578A19A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462213"/>
            <a:ext cx="38862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pic>
        <p:nvPicPr>
          <p:cNvPr id="145413" name="Picture 5">
            <a:extLst>
              <a:ext uri="{FF2B5EF4-FFF2-40B4-BE49-F238E27FC236}">
                <a16:creationId xmlns:a16="http://schemas.microsoft.com/office/drawing/2014/main" id="{92A23A83-CFD5-489E-AFAF-714028D2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588"/>
            <a:ext cx="45116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414" name="Rectangle 6">
            <a:extLst>
              <a:ext uri="{FF2B5EF4-FFF2-40B4-BE49-F238E27FC236}">
                <a16:creationId xmlns:a16="http://schemas.microsoft.com/office/drawing/2014/main" id="{A9705D62-BAE9-4E39-A437-25D16A288D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993776"/>
            <a:ext cx="8784976" cy="565149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b="1" dirty="0"/>
              <a:t>   Mikropożyczka na rozpoczęcie działalności gospodarczej</a:t>
            </a:r>
          </a:p>
        </p:txBody>
      </p:sp>
      <p:sp>
        <p:nvSpPr>
          <p:cNvPr id="133127" name="Rectangle 7">
            <a:extLst>
              <a:ext uri="{FF2B5EF4-FFF2-40B4-BE49-F238E27FC236}">
                <a16:creationId xmlns:a16="http://schemas.microsoft.com/office/drawing/2014/main" id="{D40DB549-BE99-453E-913D-63FF1CC7D5B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28650" y="1879600"/>
            <a:ext cx="7885113" cy="4191000"/>
          </a:xfrm>
        </p:spPr>
        <p:txBody>
          <a:bodyPr lIns="0" tIns="76200" rIns="0" bIns="0"/>
          <a:lstStyle/>
          <a:p>
            <a:pPr marL="0" indent="0">
              <a:lnSpc>
                <a:spcPct val="83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 dirty="0"/>
              <a:t>1. Kto może otrzymać pożyczkę?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osoby pozostające bez zatrudnienia, w tym bezrobotni lub bierni zawodowo, w wieku od 30 roku życia zamierzający rozpocząć prowadzenie działalności gospodarczej,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osoby, które nie są i nie były zarejestrowane w Krajowym Rejestrze Sądowym, Centralnej Ewidencji i Informacji o Działalności Gospodarczej lub prowadziły działalność na podstawie odrębnych przepisów (w tym m.in. działalność adwokacką, komorniczą lub oświatową) w okresie 12 miesięcy poprzedzających dzień przystąpienia do projektu,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altLang="pl-PL" sz="2000" dirty="0"/>
              <a:t>osoby, które </a:t>
            </a:r>
            <a:r>
              <a:rPr lang="pl-PL" sz="2000" dirty="0"/>
              <a:t>nie otrzymały środków finansowych na rozpoczęcie działalności gospodarczej z Europejskiego Funduszu Społecznego w ciągu ostatnich 3 lat poprzedzających dzień przystąpienia do projektu.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000" dirty="0"/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b="1" dirty="0"/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  <a:p>
            <a:pPr marL="107950" indent="-107950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1999A2F-D28C-4700-9408-AE5557307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0F01C-F645-4424-9563-115830D24D83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>
            <a:extLst>
              <a:ext uri="{FF2B5EF4-FFF2-40B4-BE49-F238E27FC236}">
                <a16:creationId xmlns:a16="http://schemas.microsoft.com/office/drawing/2014/main" id="{0BE26A5E-A34F-4F25-9FF2-17CAF2B0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FC862D-A2A7-41DC-AC7A-E24AE6AA32D3}" type="slidenum">
              <a:rPr lang="pl-PL" altLang="pl-PL" sz="1200">
                <a:solidFill>
                  <a:srgbClr val="898989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200" dirty="0">
              <a:solidFill>
                <a:srgbClr val="898989"/>
              </a:solidFill>
              <a:ea typeface="Microsoft YaHei" panose="020B0503020204020204" pitchFamily="34" charset="-122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A9D4D778-C09D-4A6C-BF3D-9C3B5EF40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830388"/>
            <a:ext cx="1871663" cy="1366837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solidFill>
                <a:srgbClr val="FFFFFF"/>
              </a:solidFill>
              <a:ea typeface="Microsoft YaHei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FFFF"/>
                </a:solidFill>
                <a:ea typeface="Microsoft YaHei" panose="020B0503020204020204" pitchFamily="34" charset="-122"/>
              </a:rPr>
              <a:t>Główne Punkty </a:t>
            </a:r>
            <a:br>
              <a:rPr lang="pl-PL" altLang="pl-PL" sz="1800" b="1" dirty="0">
                <a:solidFill>
                  <a:srgbClr val="FFFFFF"/>
                </a:solidFill>
                <a:ea typeface="Microsoft YaHei" panose="020B0503020204020204" pitchFamily="34" charset="-122"/>
              </a:rPr>
            </a:br>
            <a:r>
              <a:rPr lang="pl-PL" altLang="pl-PL" sz="1800" b="1" dirty="0">
                <a:solidFill>
                  <a:srgbClr val="FFFFFF"/>
                </a:solidFill>
                <a:ea typeface="Microsoft YaHei" panose="020B0503020204020204" pitchFamily="34" charset="-122"/>
              </a:rPr>
              <a:t>Informacyjne Funduszy Europejskich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solidFill>
                <a:srgbClr val="FFFF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EF87A43F-189B-4F0D-ACE3-FBD8989BC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4459288"/>
            <a:ext cx="2160587" cy="1655762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FFFF"/>
                </a:solidFill>
                <a:ea typeface="Microsoft YaHei" panose="020B0503020204020204" pitchFamily="34" charset="-122"/>
              </a:rPr>
              <a:t>Lokalne Punkty</a:t>
            </a:r>
            <a:br>
              <a:rPr lang="pl-PL" altLang="pl-PL" sz="1800" b="1" dirty="0">
                <a:solidFill>
                  <a:srgbClr val="FFFFFF"/>
                </a:solidFill>
                <a:ea typeface="Microsoft YaHei" panose="020B0503020204020204" pitchFamily="34" charset="-122"/>
              </a:rPr>
            </a:br>
            <a:r>
              <a:rPr lang="pl-PL" altLang="pl-PL" sz="1800" b="1" dirty="0">
                <a:solidFill>
                  <a:srgbClr val="FFFFFF"/>
                </a:solidFill>
                <a:ea typeface="Microsoft YaHei" panose="020B0503020204020204" pitchFamily="34" charset="-122"/>
              </a:rPr>
              <a:t>Informacyjne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FFFF"/>
                </a:solidFill>
                <a:ea typeface="Microsoft YaHei" panose="020B0503020204020204" pitchFamily="34" charset="-122"/>
              </a:rPr>
              <a:t>Funduszy Europejskich</a:t>
            </a:r>
          </a:p>
        </p:txBody>
      </p:sp>
      <p:sp>
        <p:nvSpPr>
          <p:cNvPr id="114693" name="Rectangle 4">
            <a:extLst>
              <a:ext uri="{FF2B5EF4-FFF2-40B4-BE49-F238E27FC236}">
                <a16:creationId xmlns:a16="http://schemas.microsoft.com/office/drawing/2014/main" id="{31D7201A-5B3C-42B2-B218-D73A13C49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2430463"/>
            <a:ext cx="2016125" cy="17272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FFFF"/>
                </a:solidFill>
                <a:ea typeface="Microsoft YaHei" panose="020B0503020204020204" pitchFamily="34" charset="-122"/>
              </a:rPr>
              <a:t>Centralny Punkt </a:t>
            </a:r>
            <a:br>
              <a:rPr lang="pl-PL" altLang="pl-PL" sz="1800" b="1" dirty="0">
                <a:solidFill>
                  <a:srgbClr val="FFFFFF"/>
                </a:solidFill>
                <a:ea typeface="Microsoft YaHei" panose="020B0503020204020204" pitchFamily="34" charset="-122"/>
              </a:rPr>
            </a:br>
            <a:r>
              <a:rPr lang="pl-PL" altLang="pl-PL" sz="1800" b="1" dirty="0">
                <a:solidFill>
                  <a:srgbClr val="FFFFFF"/>
                </a:solidFill>
                <a:ea typeface="Microsoft YaHei" panose="020B0503020204020204" pitchFamily="34" charset="-122"/>
              </a:rPr>
              <a:t>Informacyjny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FFFF"/>
                </a:solidFill>
                <a:ea typeface="Microsoft YaHei" panose="020B0503020204020204" pitchFamily="34" charset="-122"/>
              </a:rPr>
              <a:t>Funduszy Europejskich </a:t>
            </a:r>
          </a:p>
        </p:txBody>
      </p:sp>
      <p:pic>
        <p:nvPicPr>
          <p:cNvPr id="114694" name="Picture 5">
            <a:extLst>
              <a:ext uri="{FF2B5EF4-FFF2-40B4-BE49-F238E27FC236}">
                <a16:creationId xmlns:a16="http://schemas.microsoft.com/office/drawing/2014/main" id="{B66FD239-A732-4813-9A5E-0C62B0AE7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0"/>
            <a:ext cx="451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695" name="Picture 6">
            <a:extLst>
              <a:ext uri="{FF2B5EF4-FFF2-40B4-BE49-F238E27FC236}">
                <a16:creationId xmlns:a16="http://schemas.microsoft.com/office/drawing/2014/main" id="{5180BDA6-6A9A-4171-8C69-09DEBC17C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830388"/>
            <a:ext cx="401955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6" name="Text Box 7">
            <a:extLst>
              <a:ext uri="{FF2B5EF4-FFF2-40B4-BE49-F238E27FC236}">
                <a16:creationId xmlns:a16="http://schemas.microsoft.com/office/drawing/2014/main" id="{56EAB9AE-0C95-4B62-B95D-77228A369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1011238"/>
            <a:ext cx="71929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Sieć Punktów Informacyjnych Fundusz Europejskich w Polsce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9D5876B-5C19-4B06-93FE-93E933CE0FD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BB417B-2660-401C-9D3A-9D5B45CE64CC}" type="slidenum">
              <a:rPr lang="pl-PL" altLang="pl-PL" smtClean="0"/>
              <a:pPr>
                <a:defRPr/>
              </a:pPr>
              <a:t>2</a:t>
            </a:fld>
            <a:endParaRPr lang="pl-PL" alt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>
            <a:extLst>
              <a:ext uri="{FF2B5EF4-FFF2-40B4-BE49-F238E27FC236}">
                <a16:creationId xmlns:a16="http://schemas.microsoft.com/office/drawing/2014/main" id="{34D3B134-E170-4895-B17B-62E747031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062038"/>
            <a:ext cx="78867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endParaRPr lang="pl-PL" altLang="pl-PL" sz="2400" b="1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7459" name="Text Box 2">
            <a:extLst>
              <a:ext uri="{FF2B5EF4-FFF2-40B4-BE49-F238E27FC236}">
                <a16:creationId xmlns:a16="http://schemas.microsoft.com/office/drawing/2014/main" id="{A8395093-41E0-450A-8417-24656728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49513"/>
            <a:ext cx="38862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147460" name="Text Box 3">
            <a:extLst>
              <a:ext uri="{FF2B5EF4-FFF2-40B4-BE49-F238E27FC236}">
                <a16:creationId xmlns:a16="http://schemas.microsoft.com/office/drawing/2014/main" id="{3071D365-B4EC-4A30-962D-8B7469A6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462213"/>
            <a:ext cx="38862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pic>
        <p:nvPicPr>
          <p:cNvPr id="147461" name="Picture 5">
            <a:extLst>
              <a:ext uri="{FF2B5EF4-FFF2-40B4-BE49-F238E27FC236}">
                <a16:creationId xmlns:a16="http://schemas.microsoft.com/office/drawing/2014/main" id="{B5F0275A-90C9-44C7-8867-D193D934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-14289"/>
            <a:ext cx="4573587" cy="77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7462" name="Rectangle 6">
            <a:extLst>
              <a:ext uri="{FF2B5EF4-FFF2-40B4-BE49-F238E27FC236}">
                <a16:creationId xmlns:a16="http://schemas.microsoft.com/office/drawing/2014/main" id="{91E65FB5-6AEE-4782-92AD-6F6EC1FBAA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1049338"/>
            <a:ext cx="8640960" cy="53657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b="1" dirty="0"/>
              <a:t>Mikropożyczka na rozpoczęcie działalności gospodarczej</a:t>
            </a:r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310E5780-5FD1-49B9-9B26-348AA3A6A23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27063" y="1866900"/>
            <a:ext cx="8039100" cy="4310063"/>
          </a:xfrm>
        </p:spPr>
        <p:txBody>
          <a:bodyPr lIns="0" tIns="69850" rIns="0" bIns="0"/>
          <a:lstStyle/>
          <a:p>
            <a:pPr marL="0" indent="0">
              <a:lnSpc>
                <a:spcPct val="83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2. </a:t>
            </a:r>
            <a:r>
              <a:rPr lang="pl-PL" altLang="pl-PL" sz="2000" b="1" dirty="0"/>
              <a:t>Wartość pożyczki </a:t>
            </a:r>
            <a:r>
              <a:rPr lang="pl-PL" altLang="pl-PL" sz="2000" dirty="0"/>
              <a:t>– do 20-krotności przeciętnego miesięcznego      wynagrodzenia* za ostatni kwartał (</a:t>
            </a:r>
            <a:r>
              <a:rPr lang="pl-PL" sz="2000" dirty="0"/>
              <a:t>Od dnia 01.06.2022 r. wynosi maksymalnie 120.000,00 zł)</a:t>
            </a:r>
            <a:endParaRPr lang="pl-PL" altLang="pl-PL" sz="2000" dirty="0"/>
          </a:p>
          <a:p>
            <a:pPr marL="0" indent="0">
              <a:lnSpc>
                <a:spcPct val="75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3. Okres spłaty - do </a:t>
            </a:r>
            <a:r>
              <a:rPr lang="pl-PL" altLang="pl-PL" sz="2000" b="1" dirty="0"/>
              <a:t>84 miesięcy,</a:t>
            </a:r>
            <a:endParaRPr lang="pl-PL" altLang="pl-PL" sz="2000" dirty="0"/>
          </a:p>
          <a:p>
            <a:pPr marL="0" indent="0">
              <a:lnSpc>
                <a:spcPct val="75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4. Karencja w spłacie rat kapitałowych - </a:t>
            </a:r>
            <a:r>
              <a:rPr lang="pl-PL" altLang="pl-PL" sz="2000" b="1" dirty="0"/>
              <a:t>do 12 miesięcy,</a:t>
            </a:r>
            <a:endParaRPr lang="pl-PL" altLang="pl-PL" sz="2000" dirty="0"/>
          </a:p>
          <a:p>
            <a:pPr marL="0" indent="0">
              <a:lnSpc>
                <a:spcPct val="75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5. Oprocentowanie - </a:t>
            </a:r>
            <a:r>
              <a:rPr lang="pl-PL" sz="2000" b="1" dirty="0"/>
              <a:t>0,605% od 09.06.2022,</a:t>
            </a:r>
            <a:endParaRPr lang="pl-PL" altLang="pl-PL" sz="2000" b="1" dirty="0"/>
          </a:p>
          <a:p>
            <a:pPr marL="0" indent="0">
              <a:lnSpc>
                <a:spcPct val="75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6. Brak opłat i prowizji za rozpatrzenie wniosku i obsługę pożyczki,</a:t>
            </a:r>
          </a:p>
          <a:p>
            <a:pPr marL="0" indent="0">
              <a:lnSpc>
                <a:spcPct val="75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7. Zabezpieczenie spłaty pożyczki –</a:t>
            </a:r>
            <a:r>
              <a:rPr lang="pl-PL" sz="2000" dirty="0"/>
              <a:t>m.in.: weksel in blanco wraz z deklaracją  wekslową, poręczenie osób trzecich, hipoteka, zastaw rejestrowy, blokada środków na rachunku bankowym, poręczenie Funduszu Poręczeń Kredytowych oraz inne zaakceptowane przez PFP,</a:t>
            </a:r>
          </a:p>
          <a:p>
            <a:pPr marL="0" indent="0">
              <a:lnSpc>
                <a:spcPct val="75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8. Udział jednostkowej pożyczki w koszcie realizowanego przedsięwzięcia może stanowić do 100% jego wartości.</a:t>
            </a:r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b="1" dirty="0"/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  <a:p>
            <a:pPr marL="107950" indent="-107950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82DA182-3C38-459B-8FD6-D7DA3CB6C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0F01C-F645-4424-9563-115830D24D83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>
            <a:extLst>
              <a:ext uri="{FF2B5EF4-FFF2-40B4-BE49-F238E27FC236}">
                <a16:creationId xmlns:a16="http://schemas.microsoft.com/office/drawing/2014/main" id="{1FB521BA-C15A-4977-8961-83872F37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49513"/>
            <a:ext cx="38862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pic>
        <p:nvPicPr>
          <p:cNvPr id="149507" name="Picture 5">
            <a:extLst>
              <a:ext uri="{FF2B5EF4-FFF2-40B4-BE49-F238E27FC236}">
                <a16:creationId xmlns:a16="http://schemas.microsoft.com/office/drawing/2014/main" id="{CF3B9A6E-5F01-4854-957F-89CDF064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588"/>
            <a:ext cx="45116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102" name="Rectangle 7">
            <a:extLst>
              <a:ext uri="{FF2B5EF4-FFF2-40B4-BE49-F238E27FC236}">
                <a16:creationId xmlns:a16="http://schemas.microsoft.com/office/drawing/2014/main" id="{D5B861C0-7339-488F-974E-EF2F2BBCF2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28650" y="1689100"/>
            <a:ext cx="7694613" cy="5349875"/>
          </a:xfrm>
        </p:spPr>
        <p:txBody>
          <a:bodyPr lIns="0" tIns="76200" rIns="0" bIns="0"/>
          <a:lstStyle/>
          <a:p>
            <a:pPr marL="0" indent="0">
              <a:lnSpc>
                <a:spcPct val="75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 dirty="0"/>
              <a:t>Polska Fundacja Przedsiębiorczości</a:t>
            </a:r>
          </a:p>
          <a:p>
            <a:pPr marL="0" indent="0">
              <a:lnSpc>
                <a:spcPct val="75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b="1" dirty="0"/>
          </a:p>
          <a:p>
            <a:pPr>
              <a:defRPr/>
            </a:pPr>
            <a:r>
              <a:rPr lang="pl-PL" sz="2000" b="1" dirty="0"/>
              <a:t>Oddział Polskiej Fundacji Przedsiębiorczości w Gorzowie Wielkopolskim</a:t>
            </a:r>
            <a:br>
              <a:rPr lang="pl-PL" sz="2000" dirty="0"/>
            </a:br>
            <a:r>
              <a:rPr lang="pl-PL" sz="2000" dirty="0"/>
              <a:t>ul. Kombatantów 34, XI piętro, pokój 1128, 66-400 Gorzów Wlkp., tel. 95 727 73 15, 602 173 447, 666 829 022</a:t>
            </a:r>
          </a:p>
          <a:p>
            <a:pPr>
              <a:defRPr/>
            </a:pPr>
            <a:r>
              <a:rPr lang="pl-PL" sz="2000" b="1" dirty="0"/>
              <a:t>Oddział Polskiej Fundacji Przedsiębiorczości w Zielonej Górze</a:t>
            </a:r>
            <a:br>
              <a:rPr lang="pl-PL" sz="2000" dirty="0"/>
            </a:br>
            <a:r>
              <a:rPr lang="pl-PL" sz="2000" dirty="0"/>
              <a:t>ul. św. Jadwigi 1, I piętro, pokój 101, 65-065 Zielona Góra, tel. 538 810 267, 882 436 140</a:t>
            </a:r>
          </a:p>
          <a:p>
            <a:pPr>
              <a:defRPr/>
            </a:pPr>
            <a:r>
              <a:rPr lang="pl-PL" sz="2000" b="1" dirty="0"/>
              <a:t>www.pfp.com.pl</a:t>
            </a:r>
          </a:p>
          <a:p>
            <a:pPr marL="0" indent="0">
              <a:lnSpc>
                <a:spcPct val="75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b="1" dirty="0"/>
          </a:p>
        </p:txBody>
      </p:sp>
      <p:sp>
        <p:nvSpPr>
          <p:cNvPr id="149509" name="pole tekstowe 1">
            <a:extLst>
              <a:ext uri="{FF2B5EF4-FFF2-40B4-BE49-F238E27FC236}">
                <a16:creationId xmlns:a16="http://schemas.microsoft.com/office/drawing/2014/main" id="{56D08195-5830-47EF-A14F-A51C98F8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992002"/>
            <a:ext cx="74003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 dirty="0"/>
              <a:t>Podmiot udzielający pożyczki:</a:t>
            </a:r>
            <a:endParaRPr lang="pl-PL" alt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59DAF9E-9F36-4470-A8B2-BA05230848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0F01C-F645-4424-9563-115830D24D83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>
            <a:extLst>
              <a:ext uri="{FF2B5EF4-FFF2-40B4-BE49-F238E27FC236}">
                <a16:creationId xmlns:a16="http://schemas.microsoft.com/office/drawing/2014/main" id="{A3061DC3-E113-4552-9BB9-BA6451EE3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041400"/>
            <a:ext cx="78867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endParaRPr lang="pl-PL" altLang="pl-PL" sz="2400" b="1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51555" name="Text Box 2">
            <a:extLst>
              <a:ext uri="{FF2B5EF4-FFF2-40B4-BE49-F238E27FC236}">
                <a16:creationId xmlns:a16="http://schemas.microsoft.com/office/drawing/2014/main" id="{0A0FBB83-D0A4-499E-AD55-CA832DBC7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49513"/>
            <a:ext cx="38862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151556" name="Text Box 3">
            <a:extLst>
              <a:ext uri="{FF2B5EF4-FFF2-40B4-BE49-F238E27FC236}">
                <a16:creationId xmlns:a16="http://schemas.microsoft.com/office/drawing/2014/main" id="{6D1227BE-9DC6-413A-B526-825725BA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462213"/>
            <a:ext cx="38862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pic>
        <p:nvPicPr>
          <p:cNvPr id="151557" name="Picture 5">
            <a:extLst>
              <a:ext uri="{FF2B5EF4-FFF2-40B4-BE49-F238E27FC236}">
                <a16:creationId xmlns:a16="http://schemas.microsoft.com/office/drawing/2014/main" id="{9FAF9DCA-C110-49C3-9EA5-8BED0EC94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588"/>
            <a:ext cx="45116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58" name="Rectangle 6">
            <a:extLst>
              <a:ext uri="{FF2B5EF4-FFF2-40B4-BE49-F238E27FC236}">
                <a16:creationId xmlns:a16="http://schemas.microsoft.com/office/drawing/2014/main" id="{BB35BFE8-24F7-4AAC-B8DF-910F78DA75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125538"/>
            <a:ext cx="7885113" cy="719137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b="1" dirty="0"/>
              <a:t>Wsparcie w starcie </a:t>
            </a:r>
          </a:p>
        </p:txBody>
      </p:sp>
      <p:sp>
        <p:nvSpPr>
          <p:cNvPr id="133127" name="Rectangle 7">
            <a:extLst>
              <a:ext uri="{FF2B5EF4-FFF2-40B4-BE49-F238E27FC236}">
                <a16:creationId xmlns:a16="http://schemas.microsoft.com/office/drawing/2014/main" id="{E05A5688-3A66-4D60-B86E-24C2C3F8427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28650" y="1879600"/>
            <a:ext cx="7885113" cy="4191000"/>
          </a:xfrm>
        </p:spPr>
        <p:txBody>
          <a:bodyPr lIns="0" tIns="76200" rIns="0" bIns="0"/>
          <a:lstStyle/>
          <a:p>
            <a:pPr marL="0" indent="0">
              <a:lnSpc>
                <a:spcPct val="83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 dirty="0"/>
              <a:t>1. Kto może otrzymać pożyczkę?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poszukujący pracy absolwenci szkół średnich/zawodowych oraz uczelni wyższych (tj. I, II stopnia oraz jednolitych studiów magisterskich) do 48 miesięcy od dnia ukończenia szkoły lub otrzymania tytułu zawodowego,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studenci ostatniego roku studiów I </a:t>
            </a:r>
            <a:r>
              <a:rPr lang="pl-PL" altLang="pl-PL" sz="2000" dirty="0" err="1"/>
              <a:t>i</a:t>
            </a:r>
            <a:r>
              <a:rPr lang="pl-PL" altLang="pl-PL" sz="2000" dirty="0"/>
              <a:t> II stopnia oraz jednolitych studiów magisterskich,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osoby bezrobotne zarejestrowane w Urzędzie Pracy, do czasu osiągnięcia wieku emerytalnego, które na dzień składania wniosku nie są zatrudnione oraz nie wykonują innej pracy zarobkowej,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/>
              <a:t>opiekunowie osób z niepełnosprawnościami (małżonkowie, rodzice dziecka, opiekun faktyczny) – członkowie rodziny opiekujący się dzieckiem z orzeczeniem o niepełnosprawności lub osobą z niepełnosprawnością, niepobierający świadczenia pielęgnacyjnego lub zasiłku opiekuńczego.</a:t>
            </a:r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b="1" dirty="0"/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  <a:p>
            <a:pPr marL="107950" indent="-107950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46C8F31-B78D-445F-A2A8-A5B7A8551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0F01C-F645-4424-9563-115830D24D83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">
            <a:extLst>
              <a:ext uri="{FF2B5EF4-FFF2-40B4-BE49-F238E27FC236}">
                <a16:creationId xmlns:a16="http://schemas.microsoft.com/office/drawing/2014/main" id="{1FCA4A94-27E7-4753-B0BD-B55A5E37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041400"/>
            <a:ext cx="78867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br>
              <a:rPr lang="pl-PL" altLang="pl-PL" sz="2400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endParaRPr lang="pl-PL" altLang="pl-PL" sz="2400" b="1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53603" name="Text Box 2">
            <a:extLst>
              <a:ext uri="{FF2B5EF4-FFF2-40B4-BE49-F238E27FC236}">
                <a16:creationId xmlns:a16="http://schemas.microsoft.com/office/drawing/2014/main" id="{ADA550E6-2670-4ACF-9CC3-DF632238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49513"/>
            <a:ext cx="38862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sp>
        <p:nvSpPr>
          <p:cNvPr id="153604" name="Text Box 3">
            <a:extLst>
              <a:ext uri="{FF2B5EF4-FFF2-40B4-BE49-F238E27FC236}">
                <a16:creationId xmlns:a16="http://schemas.microsoft.com/office/drawing/2014/main" id="{F266CFBF-45A4-453F-AFD3-AD51FA37B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462213"/>
            <a:ext cx="38862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pic>
        <p:nvPicPr>
          <p:cNvPr id="153605" name="Picture 5">
            <a:extLst>
              <a:ext uri="{FF2B5EF4-FFF2-40B4-BE49-F238E27FC236}">
                <a16:creationId xmlns:a16="http://schemas.microsoft.com/office/drawing/2014/main" id="{C90384C3-6D7C-4AF2-8331-CB41A9B7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588"/>
            <a:ext cx="45116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06" name="Rectangle 6">
            <a:extLst>
              <a:ext uri="{FF2B5EF4-FFF2-40B4-BE49-F238E27FC236}">
                <a16:creationId xmlns:a16="http://schemas.microsoft.com/office/drawing/2014/main" id="{CDA5DD86-61E0-45F4-9E3C-541A113A0A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064" y="1125538"/>
            <a:ext cx="7886699" cy="58737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b="1" dirty="0"/>
              <a:t>Wsparcie w starcie</a:t>
            </a:r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DF27120D-E34C-4C14-9BD4-07321A31D0C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28650" y="1892300"/>
            <a:ext cx="7885113" cy="4122738"/>
          </a:xfrm>
        </p:spPr>
        <p:txBody>
          <a:bodyPr lIns="0" tIns="76200" rIns="0" bIns="0"/>
          <a:lstStyle/>
          <a:p>
            <a:pPr marL="0" indent="0">
              <a:lnSpc>
                <a:spcPct val="83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 dirty="0"/>
              <a:t>Co można sfinansować?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/>
              <a:t>środki trwałe niezbędne do rozpoczęcia prowadzenia działalności,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/>
              <a:t>towary podlegające sprzedaży w ramach prowadzonej działalności,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/>
              <a:t>szkolenia, kursy,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/>
              <a:t>koszty stałe związane z prowadzeniem działalności do 6 miesięcy od jej podjęcia (np. czynsz za wynajem lokalu),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/>
              <a:t>środek transportu, z wyłączeniem działalności prowadzonej </a:t>
            </a:r>
            <a:br>
              <a:rPr lang="pl-PL" altLang="pl-PL" sz="2400" dirty="0"/>
            </a:br>
            <a:r>
              <a:rPr lang="pl-PL" altLang="pl-PL" sz="2400" dirty="0"/>
              <a:t>w transporcie drogowym towarów,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/>
              <a:t>wydatki związane z uruchomieniem działalności gospodarczej w ramach pożyczki podstawowej.</a:t>
            </a:r>
          </a:p>
          <a:p>
            <a:pPr marL="107950" indent="-107950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400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FE7DABF-C768-45F0-80F7-050061B74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0F01C-F645-4424-9563-115830D24D83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>
            <a:extLst>
              <a:ext uri="{FF2B5EF4-FFF2-40B4-BE49-F238E27FC236}">
                <a16:creationId xmlns:a16="http://schemas.microsoft.com/office/drawing/2014/main" id="{61507158-4A44-4BAD-8281-2A7401F7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49513"/>
            <a:ext cx="38862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l-PL" altLang="pl-PL" sz="1800"/>
          </a:p>
        </p:txBody>
      </p:sp>
      <p:pic>
        <p:nvPicPr>
          <p:cNvPr id="155651" name="Picture 5">
            <a:extLst>
              <a:ext uri="{FF2B5EF4-FFF2-40B4-BE49-F238E27FC236}">
                <a16:creationId xmlns:a16="http://schemas.microsoft.com/office/drawing/2014/main" id="{B36A8398-751C-4B2E-97D1-4439FA6AD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588"/>
            <a:ext cx="45116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652" name="Rectangle 6">
            <a:extLst>
              <a:ext uri="{FF2B5EF4-FFF2-40B4-BE49-F238E27FC236}">
                <a16:creationId xmlns:a16="http://schemas.microsoft.com/office/drawing/2014/main" id="{ADDF0ED1-C527-44A9-86D0-EC1A6A0552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192213"/>
            <a:ext cx="7885113" cy="8509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b="1"/>
              <a:t>Podmiot udzielający pożyczki:</a:t>
            </a:r>
          </a:p>
        </p:txBody>
      </p:sp>
      <p:sp>
        <p:nvSpPr>
          <p:cNvPr id="155653" name="Rectangle 7">
            <a:extLst>
              <a:ext uri="{FF2B5EF4-FFF2-40B4-BE49-F238E27FC236}">
                <a16:creationId xmlns:a16="http://schemas.microsoft.com/office/drawing/2014/main" id="{B1155677-D286-4C87-A459-8E517AE07DC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9151" y="2174875"/>
            <a:ext cx="7353250" cy="2620963"/>
          </a:xfrm>
        </p:spPr>
        <p:txBody>
          <a:bodyPr lIns="0" tIns="76200" rIns="0" bIns="0"/>
          <a:lstStyle/>
          <a:p>
            <a:pPr marL="0" indent="0">
              <a:lnSpc>
                <a:spcPct val="75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400" b="1" dirty="0"/>
              <a:t>Fundusz Regionu Wałbrzyskiego</a:t>
            </a:r>
          </a:p>
          <a:p>
            <a:pPr marL="0" indent="0">
              <a:lnSpc>
                <a:spcPct val="83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400" dirty="0"/>
              <a:t>ul. Limanowskiego 15</a:t>
            </a:r>
          </a:p>
          <a:p>
            <a:pPr marL="0" indent="0">
              <a:lnSpc>
                <a:spcPct val="83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400" dirty="0"/>
              <a:t>58-300 Wałbrzych</a:t>
            </a:r>
          </a:p>
          <a:p>
            <a:pPr marL="0" indent="0">
              <a:lnSpc>
                <a:spcPct val="83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400" dirty="0"/>
              <a:t>tel. 74 6644810</a:t>
            </a:r>
          </a:p>
          <a:p>
            <a:pPr marL="0" indent="0">
              <a:lnSpc>
                <a:spcPct val="83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400" dirty="0"/>
              <a:t>e-mail: </a:t>
            </a:r>
            <a:r>
              <a:rPr lang="pl-PL" altLang="pl-PL" sz="2400" dirty="0">
                <a:solidFill>
                  <a:srgbClr val="0070C0"/>
                </a:solidFill>
              </a:rPr>
              <a:t>biuro@frw.pl</a:t>
            </a:r>
            <a:endParaRPr lang="pl-PL" altLang="pl-PL" sz="2400" dirty="0">
              <a:solidFill>
                <a:srgbClr val="0070C0"/>
              </a:solidFill>
              <a:hlinkClick r:id="rId4"/>
            </a:endParaRPr>
          </a:p>
          <a:p>
            <a:pPr marL="0" indent="0">
              <a:lnSpc>
                <a:spcPct val="83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400" b="1" dirty="0">
                <a:solidFill>
                  <a:srgbClr val="0070C0"/>
                </a:solidFill>
              </a:rPr>
              <a:t>www.frw.pl</a:t>
            </a:r>
            <a:endParaRPr lang="pl-PL" altLang="pl-PL" sz="2400" b="1" dirty="0">
              <a:solidFill>
                <a:srgbClr val="0070C0"/>
              </a:solidFill>
              <a:hlinkClick r:id="rId4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7A00252-7891-4460-82BD-8317509F0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0F01C-F645-4424-9563-115830D24D83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numeru slajdu 5">
            <a:extLst>
              <a:ext uri="{FF2B5EF4-FFF2-40B4-BE49-F238E27FC236}">
                <a16:creationId xmlns:a16="http://schemas.microsoft.com/office/drawing/2014/main" id="{69E6796B-6250-461D-B3C1-5BCE54F22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E9A921-D343-43FD-A743-65C7EB4CC5E0}" type="slidenum">
              <a:rPr lang="pl-PL" altLang="pl-PL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137219" name="Picture 2" descr="P:\logotypy\pasek_pi_kolor_baza.bmp">
            <a:extLst>
              <a:ext uri="{FF2B5EF4-FFF2-40B4-BE49-F238E27FC236}">
                <a16:creationId xmlns:a16="http://schemas.microsoft.com/office/drawing/2014/main" id="{A12BA837-7837-4A89-919E-C4167BEC1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38113"/>
            <a:ext cx="4540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83863A9-8295-48B4-A7B6-CC881B49FFFD}"/>
              </a:ext>
            </a:extLst>
          </p:cNvPr>
          <p:cNvSpPr/>
          <p:nvPr/>
        </p:nvSpPr>
        <p:spPr>
          <a:xfrm>
            <a:off x="696913" y="1431925"/>
            <a:ext cx="8091487" cy="41272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altLang="pl-PL" sz="2800" b="1" dirty="0">
                <a:solidFill>
                  <a:srgbClr val="000000"/>
                </a:solidFill>
                <a:latin typeface="+mn-lt"/>
                <a:cs typeface="Arial" charset="0"/>
              </a:rPr>
              <a:t>Dziękuję za uwagę.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altLang="pl-PL" sz="2000">
                <a:solidFill>
                  <a:srgbClr val="000000"/>
                </a:solidFill>
                <a:latin typeface="+mn-lt"/>
                <a:cs typeface="Arial" charset="0"/>
              </a:rPr>
              <a:t>Justyna Strajbel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altLang="pl-PL" sz="2000">
                <a:solidFill>
                  <a:srgbClr val="000000"/>
                </a:solidFill>
                <a:latin typeface="+mn-lt"/>
                <a:cs typeface="Arial" charset="0"/>
              </a:rPr>
              <a:t>Specjalistka </a:t>
            </a:r>
            <a:r>
              <a:rPr lang="pl-PL" altLang="pl-PL" sz="2000" dirty="0">
                <a:solidFill>
                  <a:srgbClr val="000000"/>
                </a:solidFill>
                <a:latin typeface="+mn-lt"/>
                <a:cs typeface="Arial" charset="0"/>
              </a:rPr>
              <a:t>ds. Funduszy Europejskich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pl-PL" altLang="pl-PL" sz="2000" dirty="0">
                <a:solidFill>
                  <a:srgbClr val="000000"/>
                </a:solidFill>
                <a:latin typeface="+mn-lt"/>
                <a:cs typeface="Arial" charset="0"/>
              </a:rPr>
              <a:t>Lokalny Punkt Informacyjny Funduszy Europejskich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pl-PL" altLang="pl-PL" sz="2000" dirty="0">
                <a:solidFill>
                  <a:srgbClr val="000000"/>
                </a:solidFill>
                <a:latin typeface="+mn-lt"/>
                <a:cs typeface="Arial" charset="0"/>
              </a:rPr>
              <a:t>tel. 95 7 390 386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pl-PL" altLang="pl-PL" sz="2000" dirty="0">
                <a:solidFill>
                  <a:srgbClr val="000000"/>
                </a:solidFill>
                <a:latin typeface="+mn-lt"/>
                <a:cs typeface="Arial" charset="0"/>
              </a:rPr>
              <a:t>e-mail</a:t>
            </a:r>
            <a:r>
              <a:rPr lang="pl-PL" altLang="pl-PL" sz="2000" dirty="0">
                <a:solidFill>
                  <a:srgbClr val="0033CC"/>
                </a:solidFill>
                <a:latin typeface="+mn-lt"/>
                <a:cs typeface="Arial" charset="0"/>
              </a:rPr>
              <a:t>: lpi</a:t>
            </a:r>
            <a:r>
              <a:rPr lang="pl-PL" altLang="pl-PL" sz="2000" dirty="0">
                <a:solidFill>
                  <a:srgbClr val="0033CC"/>
                </a:solidFill>
                <a:latin typeface="+mn-lt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@lubuskie.pl</a:t>
            </a:r>
            <a:r>
              <a:rPr lang="pl-PL" altLang="pl-PL" sz="2000" dirty="0">
                <a:solidFill>
                  <a:srgbClr val="0033CC"/>
                </a:solidFill>
                <a:latin typeface="+mn-lt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endParaRPr lang="pl-PL" altLang="pl-PL" sz="2000" dirty="0">
              <a:solidFill>
                <a:srgbClr val="0033CC"/>
              </a:solidFill>
              <a:latin typeface="+mn-lt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pl-PL" altLang="pl-PL" sz="2000" b="1" dirty="0">
                <a:solidFill>
                  <a:srgbClr val="0033CC"/>
                </a:solidFill>
                <a:latin typeface="+mn-lt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www.funduszeeuropejskie.gov.pl/punkty</a:t>
            </a:r>
            <a:r>
              <a:rPr lang="pl-PL" altLang="pl-PL" sz="2000" b="1" dirty="0">
                <a:solidFill>
                  <a:srgbClr val="0033CC"/>
                </a:solidFill>
                <a:latin typeface="+mn-lt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pl-PL" altLang="pl-PL" sz="2000" b="1" dirty="0">
                <a:solidFill>
                  <a:srgbClr val="0033CC"/>
                </a:solidFill>
                <a:latin typeface="+mn-lt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www.rpo.lubuskie.pl/punkty-informacyjne</a:t>
            </a:r>
            <a:r>
              <a:rPr lang="pl-PL" altLang="pl-PL" sz="2000" b="1" dirty="0">
                <a:solidFill>
                  <a:srgbClr val="0033CC"/>
                </a:solidFill>
                <a:latin typeface="+mn-lt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pl-PL" altLang="pl-PL" sz="2000" b="1" dirty="0">
                <a:solidFill>
                  <a:srgbClr val="0033CC"/>
                </a:solidFill>
                <a:latin typeface="+mn-lt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www.facebook.com/gpi.lubuskie</a:t>
            </a:r>
            <a:r>
              <a:rPr lang="pl-PL" altLang="pl-PL" sz="2000" b="1" dirty="0">
                <a:solidFill>
                  <a:srgbClr val="0033CC"/>
                </a:solidFill>
                <a:latin typeface="+mn-lt"/>
                <a:cs typeface="Arial" charset="0"/>
              </a:rPr>
              <a:t> </a:t>
            </a:r>
          </a:p>
        </p:txBody>
      </p:sp>
      <p:pic>
        <p:nvPicPr>
          <p:cNvPr id="137221" name="Obraz 7">
            <a:extLst>
              <a:ext uri="{FF2B5EF4-FFF2-40B4-BE49-F238E27FC236}">
                <a16:creationId xmlns:a16="http://schemas.microsoft.com/office/drawing/2014/main" id="{8AD41859-9248-4810-9577-2A602FC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0"/>
            <a:ext cx="51085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>
            <a:extLst>
              <a:ext uri="{FF2B5EF4-FFF2-40B4-BE49-F238E27FC236}">
                <a16:creationId xmlns:a16="http://schemas.microsoft.com/office/drawing/2014/main" id="{DA3C5D30-2BCB-4C95-8CBF-D3183280D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1285875"/>
            <a:ext cx="3608388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Główny Punkt Informacyjny Funduszy Europejskich </a:t>
            </a:r>
            <a:br>
              <a:rPr lang="pl-PL" altLang="pl-PL" sz="2000" b="1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pl-PL" altLang="pl-PL" sz="20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w Zielonej Górze </a:t>
            </a:r>
          </a:p>
          <a:p>
            <a:pPr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ea typeface="Microsoft YaHei" panose="020B0503020204020204" pitchFamily="34" charset="-122"/>
              </a:rPr>
              <a:t>ul. Bolesława Chrobrego 1-3-5</a:t>
            </a:r>
          </a:p>
          <a:p>
            <a:pPr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ea typeface="Microsoft YaHei" panose="020B0503020204020204" pitchFamily="34" charset="-122"/>
              </a:rPr>
              <a:t>Pokój 0.3, poziom 0</a:t>
            </a:r>
          </a:p>
          <a:p>
            <a:pPr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ea typeface="Microsoft YaHei" panose="020B0503020204020204" pitchFamily="34" charset="-122"/>
              </a:rPr>
              <a:t>68 4565-454, -480, -488, -499, -535</a:t>
            </a:r>
          </a:p>
          <a:p>
            <a:pPr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ea typeface="Microsoft YaHei" panose="020B0503020204020204" pitchFamily="34" charset="-122"/>
              </a:rPr>
              <a:t>infoue@lubuskie.pl</a:t>
            </a:r>
          </a:p>
        </p:txBody>
      </p:sp>
      <p:sp>
        <p:nvSpPr>
          <p:cNvPr id="116739" name="Text Box 2">
            <a:extLst>
              <a:ext uri="{FF2B5EF4-FFF2-40B4-BE49-F238E27FC236}">
                <a16:creationId xmlns:a16="http://schemas.microsoft.com/office/drawing/2014/main" id="{9F9F151F-2AC7-4396-95BF-C428428C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3CDAF5-C763-4999-A0AD-D2D30E95975A}" type="slidenum">
              <a:rPr lang="pl-PL" altLang="pl-PL" sz="1200">
                <a:solidFill>
                  <a:srgbClr val="898989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200" dirty="0">
              <a:solidFill>
                <a:srgbClr val="898989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16740" name="Picture 3">
            <a:extLst>
              <a:ext uri="{FF2B5EF4-FFF2-40B4-BE49-F238E27FC236}">
                <a16:creationId xmlns:a16="http://schemas.microsoft.com/office/drawing/2014/main" id="{237868CD-4C02-4E6A-A4F7-9109A3C2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875088"/>
            <a:ext cx="3475038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1" name="Picture 4">
            <a:extLst>
              <a:ext uri="{FF2B5EF4-FFF2-40B4-BE49-F238E27FC236}">
                <a16:creationId xmlns:a16="http://schemas.microsoft.com/office/drawing/2014/main" id="{9C7C8B86-975F-4F22-BED8-01644435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165225"/>
            <a:ext cx="1905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2" name="Picture 5">
            <a:extLst>
              <a:ext uri="{FF2B5EF4-FFF2-40B4-BE49-F238E27FC236}">
                <a16:creationId xmlns:a16="http://schemas.microsoft.com/office/drawing/2014/main" id="{CB39DC5C-75AB-4A6F-9C14-6B612F01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0"/>
            <a:ext cx="451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3" name="Picture 6">
            <a:extLst>
              <a:ext uri="{FF2B5EF4-FFF2-40B4-BE49-F238E27FC236}">
                <a16:creationId xmlns:a16="http://schemas.microsoft.com/office/drawing/2014/main" id="{95395C95-C4DF-4B5A-BA84-7AD703F8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875088"/>
            <a:ext cx="3476625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DE53CBE-452A-4907-89FD-68DA58BB03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BB417B-2660-401C-9D3A-9D5B45CE64CC}" type="slidenum">
              <a:rPr lang="pl-PL" altLang="pl-PL" smtClean="0"/>
              <a:pPr>
                <a:defRPr/>
              </a:pPr>
              <a:t>3</a:t>
            </a:fld>
            <a:endParaRPr lang="pl-PL" alt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>
            <a:extLst>
              <a:ext uri="{FF2B5EF4-FFF2-40B4-BE49-F238E27FC236}">
                <a16:creationId xmlns:a16="http://schemas.microsoft.com/office/drawing/2014/main" id="{C14C47C5-2D17-40B3-A953-90C5CAF9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1296988"/>
            <a:ext cx="3522663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Lokalny Punkt Informacyjny Funduszy Europejskich </a:t>
            </a:r>
            <a:br>
              <a:rPr lang="pl-PL" altLang="pl-PL" sz="2000" b="1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pl-PL" altLang="pl-PL" sz="20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w Gorzowie Wlkp. </a:t>
            </a:r>
          </a:p>
          <a:p>
            <a:pPr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ea typeface="Microsoft YaHei" panose="020B0503020204020204" pitchFamily="34" charset="-122"/>
              </a:rPr>
              <a:t>ul. gen. Władysława Sikorskiego 107</a:t>
            </a:r>
          </a:p>
          <a:p>
            <a:pPr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ea typeface="Microsoft YaHei" panose="020B0503020204020204" pitchFamily="34" charset="-122"/>
              </a:rPr>
              <a:t>Pokój 115, I piętro</a:t>
            </a:r>
          </a:p>
          <a:p>
            <a:pPr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ea typeface="Microsoft YaHei" panose="020B0503020204020204" pitchFamily="34" charset="-122"/>
              </a:rPr>
              <a:t>95 7390-377, -378, -380, -386</a:t>
            </a:r>
          </a:p>
          <a:p>
            <a:pPr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ea typeface="Microsoft YaHei" panose="020B0503020204020204" pitchFamily="34" charset="-122"/>
              </a:rPr>
              <a:t>lpi@lubuskie.pl</a:t>
            </a:r>
          </a:p>
        </p:txBody>
      </p:sp>
      <p:sp>
        <p:nvSpPr>
          <p:cNvPr id="118787" name="Text Box 2">
            <a:extLst>
              <a:ext uri="{FF2B5EF4-FFF2-40B4-BE49-F238E27FC236}">
                <a16:creationId xmlns:a16="http://schemas.microsoft.com/office/drawing/2014/main" id="{E863EEE7-BC1A-4165-919F-003629C4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73972C-D252-4573-A0E8-F43D7D550C09}" type="slidenum">
              <a:rPr lang="pl-PL" altLang="pl-PL" sz="1200">
                <a:solidFill>
                  <a:srgbClr val="898989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200" dirty="0">
              <a:solidFill>
                <a:srgbClr val="898989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18788" name="Picture 3">
            <a:extLst>
              <a:ext uri="{FF2B5EF4-FFF2-40B4-BE49-F238E27FC236}">
                <a16:creationId xmlns:a16="http://schemas.microsoft.com/office/drawing/2014/main" id="{92FF31FE-B2B1-4846-9118-7FBC9E66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296988"/>
            <a:ext cx="3246437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89" name="Picture 4">
            <a:extLst>
              <a:ext uri="{FF2B5EF4-FFF2-40B4-BE49-F238E27FC236}">
                <a16:creationId xmlns:a16="http://schemas.microsoft.com/office/drawing/2014/main" id="{9612D962-9DE2-461D-8AFC-1531E9DA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940175"/>
            <a:ext cx="3246437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0" name="Picture 5">
            <a:extLst>
              <a:ext uri="{FF2B5EF4-FFF2-40B4-BE49-F238E27FC236}">
                <a16:creationId xmlns:a16="http://schemas.microsoft.com/office/drawing/2014/main" id="{47099197-2D4C-44EF-A293-D2B36527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922713"/>
            <a:ext cx="3381375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1" name="Picture 6">
            <a:extLst>
              <a:ext uri="{FF2B5EF4-FFF2-40B4-BE49-F238E27FC236}">
                <a16:creationId xmlns:a16="http://schemas.microsoft.com/office/drawing/2014/main" id="{D468C7F3-A598-4C7D-ABEC-53CD581B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0"/>
            <a:ext cx="451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1010C7-26D7-4D22-972B-7E261FEA5D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BB417B-2660-401C-9D3A-9D5B45CE64CC}" type="slidenum">
              <a:rPr lang="pl-PL" altLang="pl-PL" smtClean="0"/>
              <a:pPr>
                <a:defRPr/>
              </a:pPr>
              <a:t>4</a:t>
            </a:fld>
            <a:endParaRPr lang="pl-PL" alt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>
            <a:extLst>
              <a:ext uri="{FF2B5EF4-FFF2-40B4-BE49-F238E27FC236}">
                <a16:creationId xmlns:a16="http://schemas.microsoft.com/office/drawing/2014/main" id="{DC089592-F536-4A3A-B957-E47C1195D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049338"/>
            <a:ext cx="7886700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000000"/>
                </a:solidFill>
                <a:ea typeface="Microsoft YaHei" panose="020B0503020204020204" pitchFamily="34" charset="-122"/>
              </a:rPr>
              <a:t>W czym możemy Ci pomóc?</a:t>
            </a:r>
          </a:p>
        </p:txBody>
      </p:sp>
      <p:sp>
        <p:nvSpPr>
          <p:cNvPr id="120835" name="Text Box 2">
            <a:extLst>
              <a:ext uri="{FF2B5EF4-FFF2-40B4-BE49-F238E27FC236}">
                <a16:creationId xmlns:a16="http://schemas.microsoft.com/office/drawing/2014/main" id="{2B7E4F76-DC0C-4606-9443-CB4802FEA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817813"/>
            <a:ext cx="7886700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pl-PL" altLang="pl-PL" sz="2400" dirty="0">
                <a:solidFill>
                  <a:srgbClr val="000000"/>
                </a:solidFill>
                <a:ea typeface="Microsoft YaHei" panose="020B0503020204020204" pitchFamily="34" charset="-122"/>
              </a:rPr>
              <a:t>udzielamy bezpłatnych konsultacji w naszych Punktach Informacyjnych oraz poza siedzibą – możesz porozmawiać </a:t>
            </a:r>
            <a:br>
              <a:rPr lang="pl-PL" altLang="pl-PL" sz="2400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pl-PL" altLang="pl-PL" sz="2400" dirty="0">
                <a:solidFill>
                  <a:srgbClr val="000000"/>
                </a:solidFill>
                <a:ea typeface="Microsoft YaHei" panose="020B0503020204020204" pitchFamily="34" charset="-122"/>
              </a:rPr>
              <a:t>z nami m.in. podczas Mobilnych Punktów Informacyjnych;</a:t>
            </a:r>
          </a:p>
          <a:p>
            <a:pPr>
              <a:buClr>
                <a:srgbClr val="000000"/>
              </a:buClr>
            </a:pPr>
            <a:r>
              <a:rPr lang="pl-PL" altLang="pl-PL" sz="2400" dirty="0">
                <a:solidFill>
                  <a:srgbClr val="000000"/>
                </a:solidFill>
                <a:ea typeface="Microsoft YaHei" panose="020B0503020204020204" pitchFamily="34" charset="-122"/>
              </a:rPr>
              <a:t>organizujemy bezpłatne spotkania informacyjne i szkolenia (w tym </a:t>
            </a:r>
            <a:r>
              <a:rPr lang="pl-PL" altLang="pl-PL" sz="2400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webinary</a:t>
            </a:r>
            <a:r>
              <a:rPr lang="pl-PL" altLang="pl-PL" sz="2400" dirty="0">
                <a:solidFill>
                  <a:srgbClr val="000000"/>
                </a:solidFill>
                <a:ea typeface="Microsoft YaHei" panose="020B0503020204020204" pitchFamily="34" charset="-122"/>
              </a:rPr>
              <a:t>, czyli spotkania online);</a:t>
            </a:r>
          </a:p>
          <a:p>
            <a:pPr>
              <a:buClr>
                <a:srgbClr val="000000"/>
              </a:buClr>
            </a:pPr>
            <a:r>
              <a:rPr lang="pl-PL" altLang="pl-PL" sz="2400" dirty="0">
                <a:solidFill>
                  <a:srgbClr val="000000"/>
                </a:solidFill>
                <a:ea typeface="Microsoft YaHei" panose="020B0503020204020204" pitchFamily="34" charset="-122"/>
              </a:rPr>
              <a:t>nasze stoiska informacyjne możesz spotkać na wielu konferencjach oraz wydarzeniach regionalnych.</a:t>
            </a:r>
          </a:p>
        </p:txBody>
      </p:sp>
      <p:sp>
        <p:nvSpPr>
          <p:cNvPr id="120836" name="Text Box 3">
            <a:extLst>
              <a:ext uri="{FF2B5EF4-FFF2-40B4-BE49-F238E27FC236}">
                <a16:creationId xmlns:a16="http://schemas.microsoft.com/office/drawing/2014/main" id="{0CCA9784-ED67-45DD-9051-7685ACD50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6C614D-0439-46DC-B7BB-170355BC5256}" type="slidenum">
              <a:rPr lang="pl-PL" altLang="pl-PL" sz="1200">
                <a:solidFill>
                  <a:srgbClr val="898989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200">
              <a:solidFill>
                <a:srgbClr val="898989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20837" name="Picture 4">
            <a:extLst>
              <a:ext uri="{FF2B5EF4-FFF2-40B4-BE49-F238E27FC236}">
                <a16:creationId xmlns:a16="http://schemas.microsoft.com/office/drawing/2014/main" id="{424D8CA5-340F-4CE5-8725-F09439C6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935038"/>
            <a:ext cx="132238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8" name="Picture 5">
            <a:extLst>
              <a:ext uri="{FF2B5EF4-FFF2-40B4-BE49-F238E27FC236}">
                <a16:creationId xmlns:a16="http://schemas.microsoft.com/office/drawing/2014/main" id="{8CE6D87B-F51D-4E2B-8A32-86C6E1C7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-3175"/>
            <a:ext cx="451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0C7C7D9-CB95-446E-BB31-7396039E39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BB417B-2660-401C-9D3A-9D5B45CE64CC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>
            <a:extLst>
              <a:ext uri="{FF2B5EF4-FFF2-40B4-BE49-F238E27FC236}">
                <a16:creationId xmlns:a16="http://schemas.microsoft.com/office/drawing/2014/main" id="{603B3E9E-E599-4A67-8257-69A1129A8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057275"/>
            <a:ext cx="78867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0000"/>
                </a:solidFill>
                <a:ea typeface="Microsoft YaHei" panose="020B0503020204020204" pitchFamily="34" charset="-122"/>
              </a:rPr>
              <a:t>Jeśli szukasz informacji dotyczących FE:</a:t>
            </a:r>
          </a:p>
        </p:txBody>
      </p:sp>
      <p:sp>
        <p:nvSpPr>
          <p:cNvPr id="122883" name="Text Box 2">
            <a:extLst>
              <a:ext uri="{FF2B5EF4-FFF2-40B4-BE49-F238E27FC236}">
                <a16:creationId xmlns:a16="http://schemas.microsoft.com/office/drawing/2014/main" id="{10A34C97-9791-4246-B84B-7FB8C805A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809875"/>
            <a:ext cx="7886700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  <a:t>wskażemy Ci odpowiednie źródła dofinansowania;</a:t>
            </a:r>
          </a:p>
          <a:p>
            <a:pPr>
              <a:buClr>
                <a:srgbClr val="000000"/>
              </a:buClr>
            </a:pPr>
            <a: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  <a:t>poinformujemy o tym jak przygotować wniosek </a:t>
            </a:r>
            <a:b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  <a:t>o dofinansowanie oraz jak go rozliczyć;</a:t>
            </a:r>
          </a:p>
          <a:p>
            <a:pPr>
              <a:buClr>
                <a:srgbClr val="000000"/>
              </a:buClr>
            </a:pPr>
            <a: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  <a:t>wskażemy sprawdzone i przyjazne źródła informacji, z których będziesz mógł skorzystać na własną rękę. Pamiętaj o tym, że w razie wątpliwości zawsze możesz skontaktować  się z nami.</a:t>
            </a:r>
          </a:p>
        </p:txBody>
      </p:sp>
      <p:sp>
        <p:nvSpPr>
          <p:cNvPr id="122884" name="Text Box 3">
            <a:extLst>
              <a:ext uri="{FF2B5EF4-FFF2-40B4-BE49-F238E27FC236}">
                <a16:creationId xmlns:a16="http://schemas.microsoft.com/office/drawing/2014/main" id="{51B3FB9F-F962-4667-A4BF-DBAEF1ED7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CF7FCB-E231-4DE9-8E3F-BC6977152D86}" type="slidenum">
              <a:rPr lang="pl-PL" altLang="pl-PL" sz="1200">
                <a:solidFill>
                  <a:srgbClr val="898989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200">
              <a:solidFill>
                <a:srgbClr val="898989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22885" name="Picture 4">
            <a:extLst>
              <a:ext uri="{FF2B5EF4-FFF2-40B4-BE49-F238E27FC236}">
                <a16:creationId xmlns:a16="http://schemas.microsoft.com/office/drawing/2014/main" id="{7C196830-1DD5-4C80-99E2-3F77504B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836613"/>
            <a:ext cx="1257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6" name="Picture 5">
            <a:extLst>
              <a:ext uri="{FF2B5EF4-FFF2-40B4-BE49-F238E27FC236}">
                <a16:creationId xmlns:a16="http://schemas.microsoft.com/office/drawing/2014/main" id="{2B92A277-7CA5-48AC-A6DA-1AFEA788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0"/>
            <a:ext cx="451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0113458-3C53-477E-958A-74532E7438A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BB417B-2660-401C-9D3A-9D5B45CE64CC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>
            <a:extLst>
              <a:ext uri="{FF2B5EF4-FFF2-40B4-BE49-F238E27FC236}">
                <a16:creationId xmlns:a16="http://schemas.microsoft.com/office/drawing/2014/main" id="{582C61F5-1B6E-4DEB-9C61-C0F6C7FA3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073150"/>
            <a:ext cx="78867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0000"/>
                </a:solidFill>
                <a:ea typeface="Microsoft YaHei" panose="020B0503020204020204" pitchFamily="34" charset="-122"/>
              </a:rPr>
              <a:t>Jeśli szukasz właściwych dokumentów </a:t>
            </a:r>
            <a:br>
              <a:rPr lang="pl-PL" altLang="pl-PL" b="1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pl-PL" altLang="pl-PL" b="1">
                <a:solidFill>
                  <a:srgbClr val="000000"/>
                </a:solidFill>
                <a:ea typeface="Microsoft YaHei" panose="020B0503020204020204" pitchFamily="34" charset="-122"/>
              </a:rPr>
              <a:t>i przepisów:</a:t>
            </a:r>
          </a:p>
        </p:txBody>
      </p:sp>
      <p:sp>
        <p:nvSpPr>
          <p:cNvPr id="124931" name="Text Box 2">
            <a:extLst>
              <a:ext uri="{FF2B5EF4-FFF2-40B4-BE49-F238E27FC236}">
                <a16:creationId xmlns:a16="http://schemas.microsoft.com/office/drawing/2014/main" id="{E6A706DE-97D5-4E59-BC50-A997E3C5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809875"/>
            <a:ext cx="7886700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  <a:t>wskażemy niezbędne dokumenty oraz przepisy prawa krajowego i unijnego przydatne przy realizacji Twojego pomysłu;</a:t>
            </a:r>
          </a:p>
          <a:p>
            <a:pPr>
              <a:buClr>
                <a:srgbClr val="000000"/>
              </a:buClr>
            </a:pPr>
            <a: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  <a:t>wskażemy zasady i warunki wymagane przy pozyskiwaniu Funduszy Europejskich;</a:t>
            </a:r>
          </a:p>
          <a:p>
            <a:pPr>
              <a:buClr>
                <a:srgbClr val="000000"/>
              </a:buClr>
            </a:pPr>
            <a: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  <a:t>wskażemy strony internetowe, na których znajdziesz szczegółowe informacje. </a:t>
            </a:r>
          </a:p>
        </p:txBody>
      </p:sp>
      <p:sp>
        <p:nvSpPr>
          <p:cNvPr id="124932" name="Text Box 3">
            <a:extLst>
              <a:ext uri="{FF2B5EF4-FFF2-40B4-BE49-F238E27FC236}">
                <a16:creationId xmlns:a16="http://schemas.microsoft.com/office/drawing/2014/main" id="{11B687C3-F49C-478E-B888-6D98E37A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94A4F7-D7DA-43CD-A082-ADC571CD4720}" type="slidenum">
              <a:rPr lang="pl-PL" altLang="pl-PL" sz="1200">
                <a:solidFill>
                  <a:srgbClr val="898989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200">
              <a:solidFill>
                <a:srgbClr val="898989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24933" name="Picture 4">
            <a:extLst>
              <a:ext uri="{FF2B5EF4-FFF2-40B4-BE49-F238E27FC236}">
                <a16:creationId xmlns:a16="http://schemas.microsoft.com/office/drawing/2014/main" id="{7E1A40AD-A5EC-44B6-8B89-C3C98D9D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857250"/>
            <a:ext cx="1257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34" name="Picture 5">
            <a:extLst>
              <a:ext uri="{FF2B5EF4-FFF2-40B4-BE49-F238E27FC236}">
                <a16:creationId xmlns:a16="http://schemas.microsoft.com/office/drawing/2014/main" id="{F215F471-0666-496C-B96B-03DA3FA5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0"/>
            <a:ext cx="451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63A68BB-88FE-4C2C-BEB7-76A56CD588F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BB417B-2660-401C-9D3A-9D5B45CE64CC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>
            <a:extLst>
              <a:ext uri="{FF2B5EF4-FFF2-40B4-BE49-F238E27FC236}">
                <a16:creationId xmlns:a16="http://schemas.microsoft.com/office/drawing/2014/main" id="{C84F15A7-B4FA-4760-8931-DA31260FC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990600"/>
            <a:ext cx="7886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0000"/>
                </a:solidFill>
                <a:ea typeface="Microsoft YaHei" panose="020B0503020204020204" pitchFamily="34" charset="-122"/>
              </a:rPr>
              <a:t>Jeśli szukasz właściwej instytucji:	</a:t>
            </a:r>
          </a:p>
        </p:txBody>
      </p:sp>
      <p:sp>
        <p:nvSpPr>
          <p:cNvPr id="126979" name="Text Box 2">
            <a:extLst>
              <a:ext uri="{FF2B5EF4-FFF2-40B4-BE49-F238E27FC236}">
                <a16:creationId xmlns:a16="http://schemas.microsoft.com/office/drawing/2014/main" id="{CEB37CF8-402B-4C12-B1BD-993DB4282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017713"/>
            <a:ext cx="7886700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7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endParaRPr lang="pl-PL" altLang="pl-PL" sz="2400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>
              <a:buClr>
                <a:srgbClr val="000000"/>
              </a:buClr>
            </a:pPr>
            <a: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  <a:t>wskażemy podmioty, które przyznają unijne wsparcie;</a:t>
            </a:r>
          </a:p>
          <a:p>
            <a:pPr>
              <a:buClr>
                <a:srgbClr val="000000"/>
              </a:buClr>
            </a:pPr>
            <a: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  <a:t>wskażemy adresy i dane kontaktowe podmiotów zaangażowanych we wdrażanie poszczególnych Programów </a:t>
            </a:r>
            <a:b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  <a:t>i Działań;</a:t>
            </a:r>
          </a:p>
          <a:p>
            <a:pPr>
              <a:buClr>
                <a:srgbClr val="000000"/>
              </a:buClr>
            </a:pPr>
            <a:r>
              <a:rPr lang="pl-PL" altLang="pl-PL" sz="2400">
                <a:solidFill>
                  <a:srgbClr val="000000"/>
                </a:solidFill>
                <a:ea typeface="Microsoft YaHei" panose="020B0503020204020204" pitchFamily="34" charset="-122"/>
              </a:rPr>
              <a:t>pomożemy Ci skontaktować się z odpowiednimi pracownikami we właściwych instytucjach. </a:t>
            </a:r>
          </a:p>
        </p:txBody>
      </p:sp>
      <p:sp>
        <p:nvSpPr>
          <p:cNvPr id="126980" name="Text Box 3">
            <a:extLst>
              <a:ext uri="{FF2B5EF4-FFF2-40B4-BE49-F238E27FC236}">
                <a16:creationId xmlns:a16="http://schemas.microsoft.com/office/drawing/2014/main" id="{747A86AE-4F07-4A0A-88C3-94C2D980C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6EDC47-4462-475B-B01A-3D6037DA59AB}" type="slidenum">
              <a:rPr lang="pl-PL" altLang="pl-PL" sz="1200">
                <a:solidFill>
                  <a:srgbClr val="898989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200">
              <a:solidFill>
                <a:srgbClr val="898989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26981" name="Picture 4">
            <a:extLst>
              <a:ext uri="{FF2B5EF4-FFF2-40B4-BE49-F238E27FC236}">
                <a16:creationId xmlns:a16="http://schemas.microsoft.com/office/drawing/2014/main" id="{AEBB65F1-28E3-438B-8785-E42221DE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857250"/>
            <a:ext cx="1257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2" name="Picture 5">
            <a:extLst>
              <a:ext uri="{FF2B5EF4-FFF2-40B4-BE49-F238E27FC236}">
                <a16:creationId xmlns:a16="http://schemas.microsoft.com/office/drawing/2014/main" id="{F3709BC8-7218-4991-89F8-55134F85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0"/>
            <a:ext cx="451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D6985CC-FCCD-4162-8492-FACA31F9421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BB417B-2660-401C-9D3A-9D5B45CE64CC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>
            <a:extLst>
              <a:ext uri="{FF2B5EF4-FFF2-40B4-BE49-F238E27FC236}">
                <a16:creationId xmlns:a16="http://schemas.microsoft.com/office/drawing/2014/main" id="{7C4FA0D8-3FA5-4FBA-856D-3E80C9BD9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/>
            </a:pPr>
            <a:fld id="{D2D1EE4C-F4A6-415E-A830-4CED0AACBFA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8787" name="Picture 3">
            <a:extLst>
              <a:ext uri="{FF2B5EF4-FFF2-40B4-BE49-F238E27FC236}">
                <a16:creationId xmlns:a16="http://schemas.microsoft.com/office/drawing/2014/main" id="{3490CCB6-EA4E-44AE-87EF-81463F66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1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C0BC24B-31CF-40C6-AE7D-3140E26812E6}"/>
              </a:ext>
            </a:extLst>
          </p:cNvPr>
          <p:cNvSpPr/>
          <p:nvPr/>
        </p:nvSpPr>
        <p:spPr>
          <a:xfrm>
            <a:off x="166688" y="3097213"/>
            <a:ext cx="8348662" cy="2992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557280B-91E2-463C-8504-E91011F8A8ED}"/>
              </a:ext>
            </a:extLst>
          </p:cNvPr>
          <p:cNvSpPr txBox="1"/>
          <p:nvPr/>
        </p:nvSpPr>
        <p:spPr>
          <a:xfrm>
            <a:off x="258763" y="2559050"/>
            <a:ext cx="8718550" cy="375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Partnerstwo Publiczno-Prywatne (PPP) to połączenie sił sektora publicznego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 prywatnego biznesu w celu zrealizowania inwestycji służących obywatelom.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Punktach Informacyjnych Funduszy Europejskich dostępni są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konsultanci ds. PPP, którzy: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wyjaśnią, czym jest PPP,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omówią korzyści wynikające z realizacji projektów w formule PPP,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wstępnie przeanalizują możliwości realizacji projektu oraz wskażą programy, które pozwalają łączyć PPP z Funduszami Europejskimi.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8790" name="Obraz 6">
            <a:extLst>
              <a:ext uri="{FF2B5EF4-FFF2-40B4-BE49-F238E27FC236}">
                <a16:creationId xmlns:a16="http://schemas.microsoft.com/office/drawing/2014/main" id="{71308909-8AC1-41F9-8874-B0A0D74C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6215063"/>
            <a:ext cx="6778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37FA782-10E4-44A9-9058-DE6B7598A9B5}"/>
              </a:ext>
            </a:extLst>
          </p:cNvPr>
          <p:cNvSpPr txBox="1"/>
          <p:nvPr/>
        </p:nvSpPr>
        <p:spPr>
          <a:xfrm>
            <a:off x="258763" y="1543050"/>
            <a:ext cx="53959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Nowa usługa w Sieci PIFE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1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3.xml><?xml version="1.0" encoding="utf-8"?>
<a:theme xmlns:a="http://schemas.openxmlformats.org/drawingml/2006/main" name="1_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4.xml><?xml version="1.0" encoding="utf-8"?>
<a:theme xmlns:a="http://schemas.openxmlformats.org/drawingml/2006/main" name="2_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5.xml><?xml version="1.0" encoding="utf-8"?>
<a:theme xmlns:a="http://schemas.openxmlformats.org/drawingml/2006/main" name="3_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6.xml><?xml version="1.0" encoding="utf-8"?>
<a:theme xmlns:a="http://schemas.openxmlformats.org/drawingml/2006/main" name="4_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7.xml><?xml version="1.0" encoding="utf-8"?>
<a:theme xmlns:a="http://schemas.openxmlformats.org/drawingml/2006/main" name="5_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8.xml><?xml version="1.0" encoding="utf-8"?>
<a:theme xmlns:a="http://schemas.openxmlformats.org/drawingml/2006/main" name="6_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9.xml><?xml version="1.0" encoding="utf-8"?>
<a:theme xmlns:a="http://schemas.openxmlformats.org/drawingml/2006/main" name="7_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10033</TotalTime>
  <Words>1381</Words>
  <Application>Microsoft Office PowerPoint</Application>
  <PresentationFormat>Pokaz na ekranie (4:3)</PresentationFormat>
  <Paragraphs>217</Paragraphs>
  <Slides>25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11</vt:i4>
      </vt:variant>
      <vt:variant>
        <vt:lpstr>Tytuły slajdów</vt:lpstr>
      </vt:variant>
      <vt:variant>
        <vt:i4>25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Motyw pakietu Office</vt:lpstr>
      <vt:lpstr>Umowa Partnerstwa</vt:lpstr>
      <vt:lpstr>1_Umowa Partnerstwa</vt:lpstr>
      <vt:lpstr>2_Umowa Partnerstwa</vt:lpstr>
      <vt:lpstr>3_Umowa Partnerstwa</vt:lpstr>
      <vt:lpstr>4_Umowa Partnerstwa</vt:lpstr>
      <vt:lpstr>5_Umowa Partnerstwa</vt:lpstr>
      <vt:lpstr>6_Umowa Partnerstwa</vt:lpstr>
      <vt:lpstr>7_Umowa Partnerstwa</vt:lpstr>
      <vt:lpstr>8_Umowa Partnerstwa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Powiatowy Urząd Pracy</vt:lpstr>
      <vt:lpstr>Zakładanie działalności – Program Operacyjny Rybactwo i Morze</vt:lpstr>
      <vt:lpstr>Zakładanie działalności – Program Operacyjny Rybactwo i Morze</vt:lpstr>
      <vt:lpstr>POŻYCZKI</vt:lpstr>
      <vt:lpstr>   Mikropożyczka na rozpoczęcie działalności gospodarczej</vt:lpstr>
      <vt:lpstr>Mikropożyczka na rozpoczęcie działalności gospodarczej</vt:lpstr>
      <vt:lpstr>Prezentacja programu PowerPoint</vt:lpstr>
      <vt:lpstr>Wsparcie w starcie </vt:lpstr>
      <vt:lpstr>Wsparcie w starcie</vt:lpstr>
      <vt:lpstr>Podmiot udzielający pożyczki: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masterGrafik</dc:creator>
  <cp:lastModifiedBy>Strajbel Justyna</cp:lastModifiedBy>
  <cp:revision>939</cp:revision>
  <cp:lastPrinted>2022-05-20T19:03:32Z</cp:lastPrinted>
  <dcterms:created xsi:type="dcterms:W3CDTF">2015-04-21T16:11:51Z</dcterms:created>
  <dcterms:modified xsi:type="dcterms:W3CDTF">2022-06-23T11:30:43Z</dcterms:modified>
</cp:coreProperties>
</file>